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4.xml" ContentType="application/vnd.openxmlformats-officedocument.presentationml.tags+xml"/>
  <Override PartName="/ppt/notesSlides/notesSlide38.xml" ContentType="application/vnd.openxmlformats-officedocument.presentationml.notesSlide+xml"/>
  <Override PartName="/ppt/tags/tag5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8" r:id="rId2"/>
    <p:sldId id="298" r:id="rId3"/>
    <p:sldId id="310" r:id="rId4"/>
    <p:sldId id="260" r:id="rId5"/>
    <p:sldId id="364" r:id="rId6"/>
    <p:sldId id="296" r:id="rId7"/>
    <p:sldId id="365" r:id="rId8"/>
    <p:sldId id="366" r:id="rId9"/>
    <p:sldId id="367" r:id="rId10"/>
    <p:sldId id="368" r:id="rId11"/>
    <p:sldId id="369" r:id="rId12"/>
    <p:sldId id="370" r:id="rId13"/>
    <p:sldId id="295" r:id="rId14"/>
    <p:sldId id="371" r:id="rId15"/>
    <p:sldId id="372" r:id="rId16"/>
    <p:sldId id="373" r:id="rId17"/>
    <p:sldId id="374" r:id="rId18"/>
    <p:sldId id="304" r:id="rId19"/>
    <p:sldId id="375" r:id="rId20"/>
    <p:sldId id="286" r:id="rId21"/>
    <p:sldId id="299" r:id="rId22"/>
    <p:sldId id="376" r:id="rId23"/>
    <p:sldId id="386" r:id="rId24"/>
    <p:sldId id="318" r:id="rId25"/>
    <p:sldId id="324" r:id="rId26"/>
    <p:sldId id="379" r:id="rId27"/>
    <p:sldId id="360" r:id="rId28"/>
    <p:sldId id="380" r:id="rId29"/>
    <p:sldId id="381" r:id="rId30"/>
    <p:sldId id="382" r:id="rId31"/>
    <p:sldId id="383" r:id="rId32"/>
    <p:sldId id="384" r:id="rId33"/>
    <p:sldId id="385" r:id="rId34"/>
    <p:sldId id="387" r:id="rId35"/>
    <p:sldId id="302" r:id="rId36"/>
    <p:sldId id="391" r:id="rId37"/>
    <p:sldId id="293" r:id="rId38"/>
    <p:sldId id="312" r:id="rId39"/>
    <p:sldId id="389" r:id="rId40"/>
    <p:sldId id="358" r:id="rId41"/>
    <p:sldId id="393" r:id="rId42"/>
    <p:sldId id="392" r:id="rId43"/>
    <p:sldId id="362" r:id="rId44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D5"/>
    <a:srgbClr val="87C04A"/>
    <a:srgbClr val="748773"/>
    <a:srgbClr val="FFD77F"/>
    <a:srgbClr val="FFEADC"/>
    <a:srgbClr val="0E0F30"/>
    <a:srgbClr val="020319"/>
    <a:srgbClr val="F5F8F9"/>
    <a:srgbClr val="06082C"/>
    <a:srgbClr val="EE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85606" autoAdjust="0"/>
  </p:normalViewPr>
  <p:slideViewPr>
    <p:cSldViewPr snapToGrid="0">
      <p:cViewPr varScale="1">
        <p:scale>
          <a:sx n="59" d="100"/>
          <a:sy n="59" d="100"/>
        </p:scale>
        <p:origin x="1084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31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2C302-AE49-4561-94C9-F4C5AC343429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00531-FB7A-40C9-8B6A-69F86641E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857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7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602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91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410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65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轉換率優先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50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677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573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325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56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21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04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83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08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63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841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583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4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232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673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70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房型內容分組（四人、兩人）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7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163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16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73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270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83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7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轉換、營收</a:t>
            </a:r>
            <a:endParaRPr lang="en-US" altLang="zh-CN" dirty="0"/>
          </a:p>
          <a:p>
            <a:r>
              <a:rPr lang="zh-CN" altLang="en-US" dirty="0"/>
              <a:t>主要指標</a:t>
            </a:r>
            <a:r>
              <a:rPr lang="zh-TW" altLang="en-US" dirty="0"/>
              <a:t> 成效高度相關 網站目的有哪些</a:t>
            </a:r>
            <a:endParaRPr lang="en-US" altLang="zh-CN" dirty="0"/>
          </a:p>
          <a:p>
            <a:r>
              <a:rPr lang="zh-CN" altLang="en-US" dirty="0"/>
              <a:t>次要指標</a:t>
            </a:r>
            <a:r>
              <a:rPr lang="zh-TW" altLang="en-US" dirty="0"/>
              <a:t> 間接影響</a:t>
            </a:r>
            <a:endParaRPr lang="en-US" altLang="zh-CN" dirty="0"/>
          </a:p>
          <a:p>
            <a:r>
              <a:rPr lang="zh-CN" altLang="en-US" dirty="0"/>
              <a:t>定義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55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轉換、營收</a:t>
            </a:r>
            <a:endParaRPr lang="en-US" altLang="zh-CN" dirty="0"/>
          </a:p>
          <a:p>
            <a:r>
              <a:rPr lang="zh-CN" altLang="en-US" dirty="0"/>
              <a:t>主要指標</a:t>
            </a:r>
            <a:r>
              <a:rPr lang="zh-TW" altLang="en-US" dirty="0"/>
              <a:t> 成效高度相關 網站目的有哪些</a:t>
            </a:r>
            <a:endParaRPr lang="en-US" altLang="zh-CN" dirty="0"/>
          </a:p>
          <a:p>
            <a:r>
              <a:rPr lang="zh-CN" altLang="en-US" dirty="0"/>
              <a:t>次要指標</a:t>
            </a:r>
            <a:r>
              <a:rPr lang="zh-TW" altLang="en-US" dirty="0"/>
              <a:t> 間接影響</a:t>
            </a:r>
            <a:endParaRPr lang="en-US" altLang="zh-CN" dirty="0"/>
          </a:p>
          <a:p>
            <a:r>
              <a:rPr lang="zh-CN" altLang="en-US" dirty="0"/>
              <a:t>定義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94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考慮到</a:t>
            </a:r>
            <a:r>
              <a:rPr kumimoji="1" lang="en-US" altLang="zh-TW" dirty="0"/>
              <a:t>FB</a:t>
            </a:r>
            <a:r>
              <a:rPr kumimoji="1" lang="zh-CN" altLang="en-US" dirty="0"/>
              <a:t>涉及的廣泛的年齡層</a:t>
            </a:r>
            <a:r>
              <a:rPr kumimoji="1" lang="zh-TW" altLang="en-US" dirty="0"/>
              <a:t>，為不同目標市場，做個別的廣告文宣，例如：以</a:t>
            </a:r>
            <a:r>
              <a:rPr kumimoji="1" lang="en-US" altLang="zh-TW" dirty="0"/>
              <a:t>30-44</a:t>
            </a:r>
            <a:r>
              <a:rPr kumimoji="1" lang="zh-CN" altLang="en-US" dirty="0"/>
              <a:t>歲，可以強調優惠等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IG</a:t>
            </a:r>
            <a:r>
              <a:rPr kumimoji="1" lang="zh-TW" altLang="en-US" dirty="0"/>
              <a:t>追蹤人數</a:t>
            </a:r>
            <a:r>
              <a:rPr kumimoji="1" lang="en-US" altLang="zh-TW" dirty="0"/>
              <a:t>5,195</a:t>
            </a:r>
            <a:r>
              <a:rPr kumimoji="1" lang="zh-TW" altLang="en-US" dirty="0"/>
              <a:t>，每篇按讚數不及百個，留言僅一兩則，如未來想要吸引年輕族群，可以在此多著墨。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串連線上跟線下活動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862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963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8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12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844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027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649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54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2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8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33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86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84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3EF478-1EEC-4044-8E9B-845E338395F8}"/>
              </a:ext>
            </a:extLst>
          </p:cNvPr>
          <p:cNvSpPr/>
          <p:nvPr userDrawn="1"/>
        </p:nvSpPr>
        <p:spPr>
          <a:xfrm rot="5400000" flipH="1">
            <a:off x="1286001" y="-1285999"/>
            <a:ext cx="5316699" cy="7888699"/>
          </a:xfrm>
          <a:custGeom>
            <a:avLst/>
            <a:gdLst>
              <a:gd name="connsiteX0" fmla="*/ 2552700 w 2552700"/>
              <a:gd name="connsiteY0" fmla="*/ 0 h 3787591"/>
              <a:gd name="connsiteX1" fmla="*/ 2552700 w 2552700"/>
              <a:gd name="connsiteY1" fmla="*/ 3787591 h 3787591"/>
              <a:gd name="connsiteX2" fmla="*/ 0 w 2552700"/>
              <a:gd name="connsiteY2" fmla="*/ 3787591 h 3787591"/>
              <a:gd name="connsiteX3" fmla="*/ 2495683 w 2552700"/>
              <a:gd name="connsiteY3" fmla="*/ 22481 h 378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3787591">
                <a:moveTo>
                  <a:pt x="2552700" y="0"/>
                </a:moveTo>
                <a:lnTo>
                  <a:pt x="2552700" y="3787591"/>
                </a:lnTo>
                <a:lnTo>
                  <a:pt x="0" y="3787591"/>
                </a:lnTo>
                <a:cubicBezTo>
                  <a:pt x="0" y="2095021"/>
                  <a:pt x="1029075" y="642804"/>
                  <a:pt x="2495683" y="22481"/>
                </a:cubicBezTo>
                <a:close/>
              </a:path>
            </a:pathLst>
          </a:cu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248BA3-8D85-40DD-801B-FE8E693AB5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6619" y="1135626"/>
            <a:ext cx="3106994" cy="4572000"/>
          </a:xfrm>
          <a:custGeom>
            <a:avLst/>
            <a:gdLst>
              <a:gd name="connsiteX0" fmla="*/ 0 w 3106994"/>
              <a:gd name="connsiteY0" fmla="*/ 0 h 4572000"/>
              <a:gd name="connsiteX1" fmla="*/ 3106994 w 3106994"/>
              <a:gd name="connsiteY1" fmla="*/ 0 h 4572000"/>
              <a:gd name="connsiteX2" fmla="*/ 3106994 w 3106994"/>
              <a:gd name="connsiteY2" fmla="*/ 4572000 h 4572000"/>
              <a:gd name="connsiteX3" fmla="*/ 0 w 3106994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94" h="4572000">
                <a:moveTo>
                  <a:pt x="0" y="0"/>
                </a:moveTo>
                <a:lnTo>
                  <a:pt x="3106994" y="0"/>
                </a:lnTo>
                <a:lnTo>
                  <a:pt x="3106994" y="4572000"/>
                </a:lnTo>
                <a:lnTo>
                  <a:pt x="0" y="457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523FC-F7F6-4AF6-8821-AF756A3C4E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85006" y="1135626"/>
            <a:ext cx="3106994" cy="4572000"/>
          </a:xfrm>
          <a:custGeom>
            <a:avLst/>
            <a:gdLst>
              <a:gd name="connsiteX0" fmla="*/ 0 w 3106994"/>
              <a:gd name="connsiteY0" fmla="*/ 0 h 4572000"/>
              <a:gd name="connsiteX1" fmla="*/ 3106994 w 3106994"/>
              <a:gd name="connsiteY1" fmla="*/ 0 h 4572000"/>
              <a:gd name="connsiteX2" fmla="*/ 3106994 w 3106994"/>
              <a:gd name="connsiteY2" fmla="*/ 4572000 h 4572000"/>
              <a:gd name="connsiteX3" fmla="*/ 0 w 3106994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94" h="4572000">
                <a:moveTo>
                  <a:pt x="0" y="0"/>
                </a:moveTo>
                <a:lnTo>
                  <a:pt x="3106994" y="0"/>
                </a:lnTo>
                <a:lnTo>
                  <a:pt x="3106994" y="4572000"/>
                </a:lnTo>
                <a:lnTo>
                  <a:pt x="0" y="457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3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466F57-F5EE-447C-817A-691DEE0CFC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6755A5-AD6F-47E1-9ACD-BA69D8D0A36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384E7B-375B-422F-8106-1D6EF138E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710" y="1947659"/>
            <a:ext cx="5295472" cy="2962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1432D7-DD00-4DB1-A2D4-FBB84E32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18" y="1947659"/>
            <a:ext cx="5295472" cy="2962682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FD7AE49-C518-4AA0-AC06-DC613F14528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7605" y="2090738"/>
            <a:ext cx="3319463" cy="2076450"/>
          </a:xfrm>
          <a:custGeom>
            <a:avLst/>
            <a:gdLst>
              <a:gd name="connsiteX0" fmla="*/ 0 w 3340100"/>
              <a:gd name="connsiteY0" fmla="*/ 0 h 2089150"/>
              <a:gd name="connsiteX1" fmla="*/ 3340100 w 3340100"/>
              <a:gd name="connsiteY1" fmla="*/ 0 h 2089150"/>
              <a:gd name="connsiteX2" fmla="*/ 3340100 w 3340100"/>
              <a:gd name="connsiteY2" fmla="*/ 2089150 h 2089150"/>
              <a:gd name="connsiteX3" fmla="*/ 0 w 3340100"/>
              <a:gd name="connsiteY3" fmla="*/ 2089150 h 208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100" h="2089150">
                <a:moveTo>
                  <a:pt x="0" y="0"/>
                </a:moveTo>
                <a:lnTo>
                  <a:pt x="3340100" y="0"/>
                </a:lnTo>
                <a:lnTo>
                  <a:pt x="3340100" y="2089150"/>
                </a:lnTo>
                <a:lnTo>
                  <a:pt x="0" y="20891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 dist="12700" dir="16200000">
              <a:prstClr val="black">
                <a:alpha val="31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109EB-C3CC-4FB8-B04D-9C9654D11E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00176" y="2085974"/>
            <a:ext cx="3324224" cy="2083595"/>
          </a:xfrm>
          <a:custGeom>
            <a:avLst/>
            <a:gdLst>
              <a:gd name="connsiteX0" fmla="*/ 0 w 3340100"/>
              <a:gd name="connsiteY0" fmla="*/ 0 h 2089150"/>
              <a:gd name="connsiteX1" fmla="*/ 3340100 w 3340100"/>
              <a:gd name="connsiteY1" fmla="*/ 0 h 2089150"/>
              <a:gd name="connsiteX2" fmla="*/ 3340100 w 3340100"/>
              <a:gd name="connsiteY2" fmla="*/ 2089150 h 2089150"/>
              <a:gd name="connsiteX3" fmla="*/ 0 w 3340100"/>
              <a:gd name="connsiteY3" fmla="*/ 2089150 h 208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100" h="2089150">
                <a:moveTo>
                  <a:pt x="0" y="0"/>
                </a:moveTo>
                <a:lnTo>
                  <a:pt x="3340100" y="0"/>
                </a:lnTo>
                <a:lnTo>
                  <a:pt x="3340100" y="2089150"/>
                </a:lnTo>
                <a:lnTo>
                  <a:pt x="0" y="20891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 dist="12700" dir="16200000">
              <a:prstClr val="black">
                <a:alpha val="31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4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bg>
      <p:bgPr>
        <a:gradFill flip="none" rotWithShape="1">
          <a:gsLst>
            <a:gs pos="0">
              <a:srgbClr val="748773"/>
            </a:gs>
            <a:gs pos="85000">
              <a:srgbClr val="748773">
                <a:alpha val="44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337ED6-F62C-443A-81DD-11E69B703525}"/>
              </a:ext>
            </a:extLst>
          </p:cNvPr>
          <p:cNvSpPr/>
          <p:nvPr userDrawn="1"/>
        </p:nvSpPr>
        <p:spPr>
          <a:xfrm>
            <a:off x="8656539" y="0"/>
            <a:ext cx="3535461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13C4D8F-BF34-492C-B3C4-65124533A6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92663" y="1165124"/>
            <a:ext cx="4527754" cy="4527754"/>
          </a:xfrm>
          <a:custGeom>
            <a:avLst/>
            <a:gdLst>
              <a:gd name="connsiteX0" fmla="*/ 2263877 w 4527754"/>
              <a:gd name="connsiteY0" fmla="*/ 0 h 4527754"/>
              <a:gd name="connsiteX1" fmla="*/ 4527754 w 4527754"/>
              <a:gd name="connsiteY1" fmla="*/ 2263877 h 4527754"/>
              <a:gd name="connsiteX2" fmla="*/ 2263877 w 4527754"/>
              <a:gd name="connsiteY2" fmla="*/ 4527754 h 4527754"/>
              <a:gd name="connsiteX3" fmla="*/ 0 w 4527754"/>
              <a:gd name="connsiteY3" fmla="*/ 2263877 h 4527754"/>
              <a:gd name="connsiteX4" fmla="*/ 2263877 w 4527754"/>
              <a:gd name="connsiteY4" fmla="*/ 0 h 452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7754" h="4527754">
                <a:moveTo>
                  <a:pt x="2263877" y="0"/>
                </a:moveTo>
                <a:cubicBezTo>
                  <a:pt x="3514182" y="0"/>
                  <a:pt x="4527754" y="1013572"/>
                  <a:pt x="4527754" y="2263877"/>
                </a:cubicBezTo>
                <a:cubicBezTo>
                  <a:pt x="4527754" y="3514182"/>
                  <a:pt x="3514182" y="4527754"/>
                  <a:pt x="2263877" y="4527754"/>
                </a:cubicBezTo>
                <a:cubicBezTo>
                  <a:pt x="1013572" y="4527754"/>
                  <a:pt x="0" y="3514182"/>
                  <a:pt x="0" y="2263877"/>
                </a:cubicBezTo>
                <a:cubicBezTo>
                  <a:pt x="0" y="1013572"/>
                  <a:pt x="1013572" y="0"/>
                  <a:pt x="22638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3062EA8F-F7B4-484B-92B7-DEA041346C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8C2369-D19D-43C7-9965-BB761D4163F4}"/>
              </a:ext>
            </a:extLst>
          </p:cNvPr>
          <p:cNvSpPr/>
          <p:nvPr userDrawn="1"/>
        </p:nvSpPr>
        <p:spPr>
          <a:xfrm>
            <a:off x="4564380" y="0"/>
            <a:ext cx="7627620" cy="3429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AACA3-C592-4E52-826C-B0CAB3005C60}"/>
              </a:ext>
            </a:extLst>
          </p:cNvPr>
          <p:cNvSpPr/>
          <p:nvPr userDrawn="1"/>
        </p:nvSpPr>
        <p:spPr>
          <a:xfrm>
            <a:off x="4564380" y="3429000"/>
            <a:ext cx="7627620" cy="3429000"/>
          </a:xfrm>
          <a:prstGeom prst="rect">
            <a:avLst/>
          </a:prstGeom>
          <a:solidFill>
            <a:srgbClr val="74877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332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3986A4F-C1D0-4F53-A39E-8A174F91CD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69296" y="1646841"/>
            <a:ext cx="3582385" cy="3564318"/>
          </a:xfrm>
          <a:custGeom>
            <a:avLst/>
            <a:gdLst>
              <a:gd name="connsiteX0" fmla="*/ 0 w 3582385"/>
              <a:gd name="connsiteY0" fmla="*/ 0 h 3564318"/>
              <a:gd name="connsiteX1" fmla="*/ 3582385 w 3582385"/>
              <a:gd name="connsiteY1" fmla="*/ 0 h 3564318"/>
              <a:gd name="connsiteX2" fmla="*/ 3582385 w 3582385"/>
              <a:gd name="connsiteY2" fmla="*/ 3564318 h 3564318"/>
              <a:gd name="connsiteX3" fmla="*/ 0 w 3582385"/>
              <a:gd name="connsiteY3" fmla="*/ 3564318 h 35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385" h="3564318">
                <a:moveTo>
                  <a:pt x="0" y="0"/>
                </a:moveTo>
                <a:lnTo>
                  <a:pt x="3582385" y="0"/>
                </a:lnTo>
                <a:lnTo>
                  <a:pt x="3582385" y="3564318"/>
                </a:lnTo>
                <a:lnTo>
                  <a:pt x="0" y="35643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4729A1-E3F0-4C0A-B935-9BBC31C243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51682" y="0"/>
            <a:ext cx="4640317" cy="6858000"/>
          </a:xfrm>
          <a:custGeom>
            <a:avLst/>
            <a:gdLst>
              <a:gd name="connsiteX0" fmla="*/ 0 w 4640317"/>
              <a:gd name="connsiteY0" fmla="*/ 0 h 6858000"/>
              <a:gd name="connsiteX1" fmla="*/ 4640317 w 4640317"/>
              <a:gd name="connsiteY1" fmla="*/ 0 h 6858000"/>
              <a:gd name="connsiteX2" fmla="*/ 4640317 w 4640317"/>
              <a:gd name="connsiteY2" fmla="*/ 6858000 h 6858000"/>
              <a:gd name="connsiteX3" fmla="*/ 0 w 46403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0317" h="6858000">
                <a:moveTo>
                  <a:pt x="0" y="0"/>
                </a:moveTo>
                <a:lnTo>
                  <a:pt x="4640317" y="0"/>
                </a:lnTo>
                <a:lnTo>
                  <a:pt x="464031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6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E1A4773-48AF-42AE-893B-1D606EAF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1328" y="2288458"/>
            <a:ext cx="2011681" cy="1734904"/>
          </a:xfrm>
          <a:custGeom>
            <a:avLst/>
            <a:gdLst>
              <a:gd name="connsiteX0" fmla="*/ 0 w 2011681"/>
              <a:gd name="connsiteY0" fmla="*/ 0 h 1734904"/>
              <a:gd name="connsiteX1" fmla="*/ 2011681 w 2011681"/>
              <a:gd name="connsiteY1" fmla="*/ 0 h 1734904"/>
              <a:gd name="connsiteX2" fmla="*/ 2011681 w 2011681"/>
              <a:gd name="connsiteY2" fmla="*/ 1734904 h 1734904"/>
              <a:gd name="connsiteX3" fmla="*/ 0 w 2011681"/>
              <a:gd name="connsiteY3" fmla="*/ 1734904 h 1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1681" h="1734904">
                <a:moveTo>
                  <a:pt x="0" y="0"/>
                </a:moveTo>
                <a:lnTo>
                  <a:pt x="2011681" y="0"/>
                </a:lnTo>
                <a:lnTo>
                  <a:pt x="2011681" y="1734904"/>
                </a:lnTo>
                <a:lnTo>
                  <a:pt x="0" y="17349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BCF6C9-D83E-43EC-AC0A-C2AE618D72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4130039"/>
            <a:ext cx="1734904" cy="2011681"/>
          </a:xfrm>
          <a:custGeom>
            <a:avLst/>
            <a:gdLst>
              <a:gd name="connsiteX0" fmla="*/ 0 w 1734904"/>
              <a:gd name="connsiteY0" fmla="*/ 0 h 2011681"/>
              <a:gd name="connsiteX1" fmla="*/ 1734904 w 1734904"/>
              <a:gd name="connsiteY1" fmla="*/ 0 h 2011681"/>
              <a:gd name="connsiteX2" fmla="*/ 1734904 w 1734904"/>
              <a:gd name="connsiteY2" fmla="*/ 2011681 h 2011681"/>
              <a:gd name="connsiteX3" fmla="*/ 0 w 1734904"/>
              <a:gd name="connsiteY3" fmla="*/ 2011681 h 20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904" h="2011681">
                <a:moveTo>
                  <a:pt x="0" y="0"/>
                </a:moveTo>
                <a:lnTo>
                  <a:pt x="1734904" y="0"/>
                </a:lnTo>
                <a:lnTo>
                  <a:pt x="1734904" y="2011681"/>
                </a:lnTo>
                <a:lnTo>
                  <a:pt x="0" y="20116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208CC8D-36D6-4810-813B-32AF8AF494A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295402"/>
            <a:ext cx="5434012" cy="2727960"/>
          </a:xfrm>
          <a:custGeom>
            <a:avLst/>
            <a:gdLst>
              <a:gd name="connsiteX0" fmla="*/ 0 w 5434012"/>
              <a:gd name="connsiteY0" fmla="*/ 0 h 2727960"/>
              <a:gd name="connsiteX1" fmla="*/ 5434012 w 5434012"/>
              <a:gd name="connsiteY1" fmla="*/ 0 h 2727960"/>
              <a:gd name="connsiteX2" fmla="*/ 5434012 w 5434012"/>
              <a:gd name="connsiteY2" fmla="*/ 2727960 h 2727960"/>
              <a:gd name="connsiteX3" fmla="*/ 0 w 5434012"/>
              <a:gd name="connsiteY3" fmla="*/ 272796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012" h="2727960">
                <a:moveTo>
                  <a:pt x="0" y="0"/>
                </a:moveTo>
                <a:lnTo>
                  <a:pt x="5434012" y="0"/>
                </a:lnTo>
                <a:lnTo>
                  <a:pt x="5434012" y="2727960"/>
                </a:lnTo>
                <a:lnTo>
                  <a:pt x="0" y="27279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F6BF7C-9387-4FCA-A52F-678D5AC527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22941" y="1607574"/>
            <a:ext cx="4020456" cy="4572000"/>
          </a:xfrm>
          <a:custGeom>
            <a:avLst/>
            <a:gdLst>
              <a:gd name="connsiteX0" fmla="*/ 43542 w 4020456"/>
              <a:gd name="connsiteY0" fmla="*/ 0 h 4572000"/>
              <a:gd name="connsiteX1" fmla="*/ 3976914 w 4020456"/>
              <a:gd name="connsiteY1" fmla="*/ 0 h 4572000"/>
              <a:gd name="connsiteX2" fmla="*/ 4020456 w 4020456"/>
              <a:gd name="connsiteY2" fmla="*/ 43542 h 4572000"/>
              <a:gd name="connsiteX3" fmla="*/ 4020456 w 4020456"/>
              <a:gd name="connsiteY3" fmla="*/ 4528458 h 4572000"/>
              <a:gd name="connsiteX4" fmla="*/ 3976914 w 4020456"/>
              <a:gd name="connsiteY4" fmla="*/ 4572000 h 4572000"/>
              <a:gd name="connsiteX5" fmla="*/ 43542 w 4020456"/>
              <a:gd name="connsiteY5" fmla="*/ 4572000 h 4572000"/>
              <a:gd name="connsiteX6" fmla="*/ 0 w 4020456"/>
              <a:gd name="connsiteY6" fmla="*/ 4528458 h 4572000"/>
              <a:gd name="connsiteX7" fmla="*/ 0 w 4020456"/>
              <a:gd name="connsiteY7" fmla="*/ 43542 h 4572000"/>
              <a:gd name="connsiteX8" fmla="*/ 43542 w 4020456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0456" h="4572000">
                <a:moveTo>
                  <a:pt x="43542" y="0"/>
                </a:moveTo>
                <a:lnTo>
                  <a:pt x="3976914" y="0"/>
                </a:lnTo>
                <a:cubicBezTo>
                  <a:pt x="4000962" y="0"/>
                  <a:pt x="4020456" y="19494"/>
                  <a:pt x="4020456" y="43542"/>
                </a:cubicBezTo>
                <a:lnTo>
                  <a:pt x="4020456" y="4528458"/>
                </a:lnTo>
                <a:cubicBezTo>
                  <a:pt x="4020456" y="4552506"/>
                  <a:pt x="4000962" y="4572000"/>
                  <a:pt x="3976914" y="4572000"/>
                </a:cubicBezTo>
                <a:lnTo>
                  <a:pt x="43542" y="4572000"/>
                </a:lnTo>
                <a:cubicBezTo>
                  <a:pt x="19494" y="4572000"/>
                  <a:pt x="0" y="4552506"/>
                  <a:pt x="0" y="4528458"/>
                </a:cubicBezTo>
                <a:lnTo>
                  <a:pt x="0" y="43542"/>
                </a:lnTo>
                <a:cubicBezTo>
                  <a:pt x="0" y="19494"/>
                  <a:pt x="19494" y="0"/>
                  <a:pt x="43542" y="0"/>
                </a:cubicBezTo>
                <a:close/>
              </a:path>
            </a:pathLst>
          </a:custGeom>
          <a:noFill/>
          <a:effectLst>
            <a:outerShdw blurRad="914400" dist="673100" dir="5400000" sx="81000" sy="81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DD4F40-3AE5-4518-9F40-AA63CAB53C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8505171" cy="5105996"/>
          </a:xfrm>
          <a:custGeom>
            <a:avLst/>
            <a:gdLst>
              <a:gd name="connsiteX0" fmla="*/ 0 w 8505171"/>
              <a:gd name="connsiteY0" fmla="*/ 0 h 5105996"/>
              <a:gd name="connsiteX1" fmla="*/ 8505171 w 8505171"/>
              <a:gd name="connsiteY1" fmla="*/ 0 h 5105996"/>
              <a:gd name="connsiteX2" fmla="*/ 8505171 w 8505171"/>
              <a:gd name="connsiteY2" fmla="*/ 5105996 h 5105996"/>
              <a:gd name="connsiteX3" fmla="*/ 0 w 8505171"/>
              <a:gd name="connsiteY3" fmla="*/ 5105996 h 510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5171" h="5105996">
                <a:moveTo>
                  <a:pt x="0" y="0"/>
                </a:moveTo>
                <a:lnTo>
                  <a:pt x="8505171" y="0"/>
                </a:lnTo>
                <a:lnTo>
                  <a:pt x="8505171" y="5105996"/>
                </a:lnTo>
                <a:lnTo>
                  <a:pt x="0" y="510599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2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75B0FD-531E-4423-B414-5337E128525F}"/>
              </a:ext>
            </a:extLst>
          </p:cNvPr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C24C34-3347-4AF8-971E-A571AE44E820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459731-C933-4748-9416-30FA955A2B1E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EC1CAE-29C2-46CE-A914-5258230E08B9}"/>
              </a:ext>
            </a:extLst>
          </p:cNvPr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A7112-F375-4721-B207-3D76B9CB1CD4}"/>
              </a:ext>
            </a:extLst>
          </p:cNvPr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54820-4668-4F54-BE82-78D1603D023F}"/>
              </a:ext>
            </a:extLst>
          </p:cNvPr>
          <p:cNvSpPr txBox="1"/>
          <p:nvPr userDrawn="1"/>
        </p:nvSpPr>
        <p:spPr>
          <a:xfrm>
            <a:off x="507020" y="6295892"/>
            <a:ext cx="2103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2018 ©Splash!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5B3D18-E9B4-47C1-AD70-9EF09204353F}"/>
              </a:ext>
            </a:extLst>
          </p:cNvPr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74E153-1C64-48C3-B068-497E1CD9E6AB}"/>
              </a:ext>
            </a:extLst>
          </p:cNvPr>
          <p:cNvGrpSpPr/>
          <p:nvPr userDrawn="1"/>
        </p:nvGrpSpPr>
        <p:grpSpPr>
          <a:xfrm>
            <a:off x="507020" y="369706"/>
            <a:ext cx="872076" cy="351309"/>
            <a:chOff x="2437417" y="1269591"/>
            <a:chExt cx="4084621" cy="1645458"/>
          </a:xfr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19EBAD-72C6-463C-B675-69CF49B54DF2}"/>
                </a:ext>
              </a:extLst>
            </p:cNvPr>
            <p:cNvSpPr/>
            <p:nvPr/>
          </p:nvSpPr>
          <p:spPr>
            <a:xfrm>
              <a:off x="2437417" y="1269591"/>
              <a:ext cx="4047942" cy="1645458"/>
            </a:xfrm>
            <a:custGeom>
              <a:avLst/>
              <a:gdLst>
                <a:gd name="connsiteX0" fmla="*/ 274248 w 4047942"/>
                <a:gd name="connsiteY0" fmla="*/ 0 h 1645458"/>
                <a:gd name="connsiteX1" fmla="*/ 3773694 w 4047942"/>
                <a:gd name="connsiteY1" fmla="*/ 0 h 1645458"/>
                <a:gd name="connsiteX2" fmla="*/ 4047942 w 4047942"/>
                <a:gd name="connsiteY2" fmla="*/ 274248 h 1645458"/>
                <a:gd name="connsiteX3" fmla="*/ 4047942 w 4047942"/>
                <a:gd name="connsiteY3" fmla="*/ 642573 h 1645458"/>
                <a:gd name="connsiteX4" fmla="*/ 4013899 w 4047942"/>
                <a:gd name="connsiteY4" fmla="*/ 632005 h 1645458"/>
                <a:gd name="connsiteX5" fmla="*/ 3974664 w 4047942"/>
                <a:gd name="connsiteY5" fmla="*/ 628050 h 1645458"/>
                <a:gd name="connsiteX6" fmla="*/ 3935429 w 4047942"/>
                <a:gd name="connsiteY6" fmla="*/ 632005 h 1645458"/>
                <a:gd name="connsiteX7" fmla="*/ 3904390 w 4047942"/>
                <a:gd name="connsiteY7" fmla="*/ 641640 h 1645458"/>
                <a:gd name="connsiteX8" fmla="*/ 3904390 w 4047942"/>
                <a:gd name="connsiteY8" fmla="*/ 295678 h 1645458"/>
                <a:gd name="connsiteX9" fmla="*/ 3745641 w 4047942"/>
                <a:gd name="connsiteY9" fmla="*/ 136929 h 1645458"/>
                <a:gd name="connsiteX10" fmla="*/ 302300 w 4047942"/>
                <a:gd name="connsiteY10" fmla="*/ 136929 h 1645458"/>
                <a:gd name="connsiteX11" fmla="*/ 143551 w 4047942"/>
                <a:gd name="connsiteY11" fmla="*/ 295678 h 1645458"/>
                <a:gd name="connsiteX12" fmla="*/ 143551 w 4047942"/>
                <a:gd name="connsiteY12" fmla="*/ 1349780 h 1645458"/>
                <a:gd name="connsiteX13" fmla="*/ 302300 w 4047942"/>
                <a:gd name="connsiteY13" fmla="*/ 1508529 h 1645458"/>
                <a:gd name="connsiteX14" fmla="*/ 3745641 w 4047942"/>
                <a:gd name="connsiteY14" fmla="*/ 1508529 h 1645458"/>
                <a:gd name="connsiteX15" fmla="*/ 3904390 w 4047942"/>
                <a:gd name="connsiteY15" fmla="*/ 1349780 h 1645458"/>
                <a:gd name="connsiteX16" fmla="*/ 3904390 w 4047942"/>
                <a:gd name="connsiteY16" fmla="*/ 1003820 h 1645458"/>
                <a:gd name="connsiteX17" fmla="*/ 3935429 w 4047942"/>
                <a:gd name="connsiteY17" fmla="*/ 1013455 h 1645458"/>
                <a:gd name="connsiteX18" fmla="*/ 3974664 w 4047942"/>
                <a:gd name="connsiteY18" fmla="*/ 1017410 h 1645458"/>
                <a:gd name="connsiteX19" fmla="*/ 4013899 w 4047942"/>
                <a:gd name="connsiteY19" fmla="*/ 1013455 h 1645458"/>
                <a:gd name="connsiteX20" fmla="*/ 4047942 w 4047942"/>
                <a:gd name="connsiteY20" fmla="*/ 1002887 h 1645458"/>
                <a:gd name="connsiteX21" fmla="*/ 4047942 w 4047942"/>
                <a:gd name="connsiteY21" fmla="*/ 1371210 h 1645458"/>
                <a:gd name="connsiteX22" fmla="*/ 3773694 w 4047942"/>
                <a:gd name="connsiteY22" fmla="*/ 1645458 h 1645458"/>
                <a:gd name="connsiteX23" fmla="*/ 274248 w 4047942"/>
                <a:gd name="connsiteY23" fmla="*/ 1645458 h 1645458"/>
                <a:gd name="connsiteX24" fmla="*/ 0 w 4047942"/>
                <a:gd name="connsiteY24" fmla="*/ 1371210 h 1645458"/>
                <a:gd name="connsiteX25" fmla="*/ 0 w 4047942"/>
                <a:gd name="connsiteY25" fmla="*/ 274248 h 1645458"/>
                <a:gd name="connsiteX26" fmla="*/ 274248 w 4047942"/>
                <a:gd name="connsiteY26" fmla="*/ 0 h 164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47942" h="1645458">
                  <a:moveTo>
                    <a:pt x="274248" y="0"/>
                  </a:moveTo>
                  <a:lnTo>
                    <a:pt x="3773694" y="0"/>
                  </a:lnTo>
                  <a:cubicBezTo>
                    <a:pt x="3925157" y="0"/>
                    <a:pt x="4047942" y="122785"/>
                    <a:pt x="4047942" y="274248"/>
                  </a:cubicBezTo>
                  <a:lnTo>
                    <a:pt x="4047942" y="642573"/>
                  </a:lnTo>
                  <a:lnTo>
                    <a:pt x="4013899" y="632005"/>
                  </a:lnTo>
                  <a:cubicBezTo>
                    <a:pt x="4001226" y="629412"/>
                    <a:pt x="3988104" y="628050"/>
                    <a:pt x="3974664" y="628050"/>
                  </a:cubicBezTo>
                  <a:cubicBezTo>
                    <a:pt x="3961224" y="628050"/>
                    <a:pt x="3948103" y="629412"/>
                    <a:pt x="3935429" y="632005"/>
                  </a:cubicBezTo>
                  <a:lnTo>
                    <a:pt x="3904390" y="641640"/>
                  </a:lnTo>
                  <a:lnTo>
                    <a:pt x="3904390" y="295678"/>
                  </a:lnTo>
                  <a:cubicBezTo>
                    <a:pt x="3904390" y="208003"/>
                    <a:pt x="3833316" y="136929"/>
                    <a:pt x="3745641" y="136929"/>
                  </a:cubicBezTo>
                  <a:lnTo>
                    <a:pt x="302300" y="136929"/>
                  </a:lnTo>
                  <a:cubicBezTo>
                    <a:pt x="214625" y="136929"/>
                    <a:pt x="143551" y="208003"/>
                    <a:pt x="143551" y="295678"/>
                  </a:cubicBezTo>
                  <a:lnTo>
                    <a:pt x="143551" y="1349780"/>
                  </a:lnTo>
                  <a:cubicBezTo>
                    <a:pt x="143551" y="1437455"/>
                    <a:pt x="214625" y="1508529"/>
                    <a:pt x="302300" y="1508529"/>
                  </a:cubicBezTo>
                  <a:lnTo>
                    <a:pt x="3745641" y="1508529"/>
                  </a:lnTo>
                  <a:cubicBezTo>
                    <a:pt x="3833316" y="1508529"/>
                    <a:pt x="3904390" y="1437455"/>
                    <a:pt x="3904390" y="1349780"/>
                  </a:cubicBezTo>
                  <a:lnTo>
                    <a:pt x="3904390" y="1003820"/>
                  </a:lnTo>
                  <a:lnTo>
                    <a:pt x="3935429" y="1013455"/>
                  </a:lnTo>
                  <a:cubicBezTo>
                    <a:pt x="3948103" y="1016048"/>
                    <a:pt x="3961224" y="1017410"/>
                    <a:pt x="3974664" y="1017410"/>
                  </a:cubicBezTo>
                  <a:cubicBezTo>
                    <a:pt x="3988104" y="1017410"/>
                    <a:pt x="4001226" y="1016048"/>
                    <a:pt x="4013899" y="1013455"/>
                  </a:cubicBezTo>
                  <a:lnTo>
                    <a:pt x="4047942" y="1002887"/>
                  </a:lnTo>
                  <a:lnTo>
                    <a:pt x="4047942" y="1371210"/>
                  </a:lnTo>
                  <a:cubicBezTo>
                    <a:pt x="4047942" y="1522673"/>
                    <a:pt x="3925157" y="1645458"/>
                    <a:pt x="3773694" y="1645458"/>
                  </a:cubicBezTo>
                  <a:lnTo>
                    <a:pt x="274248" y="1645458"/>
                  </a:lnTo>
                  <a:cubicBezTo>
                    <a:pt x="122785" y="1645458"/>
                    <a:pt x="0" y="1522673"/>
                    <a:pt x="0" y="1371210"/>
                  </a:cubicBezTo>
                  <a:lnTo>
                    <a:pt x="0" y="274248"/>
                  </a:lnTo>
                  <a:cubicBezTo>
                    <a:pt x="0" y="122785"/>
                    <a:pt x="122785" y="0"/>
                    <a:pt x="2742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B5959D-E2C1-4664-896C-EA7B2F0EF6BD}"/>
                </a:ext>
              </a:extLst>
            </p:cNvPr>
            <p:cNvSpPr/>
            <p:nvPr/>
          </p:nvSpPr>
          <p:spPr>
            <a:xfrm>
              <a:off x="2879176" y="1577127"/>
              <a:ext cx="3164424" cy="1030386"/>
            </a:xfrm>
            <a:custGeom>
              <a:avLst/>
              <a:gdLst/>
              <a:ahLst/>
              <a:cxnLst/>
              <a:rect l="l" t="t" r="r" b="b"/>
              <a:pathLst>
                <a:path w="3164424" h="1030386">
                  <a:moveTo>
                    <a:pt x="3073718" y="635965"/>
                  </a:moveTo>
                  <a:cubicBezTo>
                    <a:pt x="3098857" y="635965"/>
                    <a:pt x="3120260" y="644459"/>
                    <a:pt x="3137926" y="661445"/>
                  </a:cubicBezTo>
                  <a:cubicBezTo>
                    <a:pt x="3155591" y="678431"/>
                    <a:pt x="3164424" y="699494"/>
                    <a:pt x="3164424" y="724634"/>
                  </a:cubicBezTo>
                  <a:cubicBezTo>
                    <a:pt x="3164424" y="749094"/>
                    <a:pt x="3155761" y="769987"/>
                    <a:pt x="3138435" y="787313"/>
                  </a:cubicBezTo>
                  <a:cubicBezTo>
                    <a:pt x="3121109" y="804639"/>
                    <a:pt x="3100216" y="813302"/>
                    <a:pt x="3075756" y="813302"/>
                  </a:cubicBezTo>
                  <a:cubicBezTo>
                    <a:pt x="3051296" y="813302"/>
                    <a:pt x="3030233" y="804809"/>
                    <a:pt x="3012567" y="787823"/>
                  </a:cubicBezTo>
                  <a:cubicBezTo>
                    <a:pt x="2994901" y="770836"/>
                    <a:pt x="2986069" y="750113"/>
                    <a:pt x="2986069" y="725653"/>
                  </a:cubicBezTo>
                  <a:cubicBezTo>
                    <a:pt x="2986069" y="701193"/>
                    <a:pt x="2994561" y="680130"/>
                    <a:pt x="3011548" y="662464"/>
                  </a:cubicBezTo>
                  <a:cubicBezTo>
                    <a:pt x="3028534" y="644798"/>
                    <a:pt x="3049258" y="635965"/>
                    <a:pt x="3073718" y="635965"/>
                  </a:cubicBezTo>
                  <a:close/>
                  <a:moveTo>
                    <a:pt x="769106" y="380153"/>
                  </a:moveTo>
                  <a:cubicBezTo>
                    <a:pt x="749402" y="380153"/>
                    <a:pt x="732415" y="384059"/>
                    <a:pt x="718147" y="391873"/>
                  </a:cubicBezTo>
                  <a:cubicBezTo>
                    <a:pt x="703879" y="399687"/>
                    <a:pt x="692158" y="409879"/>
                    <a:pt x="682985" y="422448"/>
                  </a:cubicBezTo>
                  <a:cubicBezTo>
                    <a:pt x="673813" y="435018"/>
                    <a:pt x="666849" y="449626"/>
                    <a:pt x="662092" y="466273"/>
                  </a:cubicBezTo>
                  <a:cubicBezTo>
                    <a:pt x="657336" y="482919"/>
                    <a:pt x="654958" y="499736"/>
                    <a:pt x="654958" y="516722"/>
                  </a:cubicBezTo>
                  <a:cubicBezTo>
                    <a:pt x="654958" y="535067"/>
                    <a:pt x="656827" y="553242"/>
                    <a:pt x="660564" y="571248"/>
                  </a:cubicBezTo>
                  <a:cubicBezTo>
                    <a:pt x="664300" y="589253"/>
                    <a:pt x="670416" y="605390"/>
                    <a:pt x="678909" y="619659"/>
                  </a:cubicBezTo>
                  <a:cubicBezTo>
                    <a:pt x="687402" y="633927"/>
                    <a:pt x="698783" y="645648"/>
                    <a:pt x="713051" y="654820"/>
                  </a:cubicBezTo>
                  <a:cubicBezTo>
                    <a:pt x="727320" y="663993"/>
                    <a:pt x="745325" y="668579"/>
                    <a:pt x="767067" y="668579"/>
                  </a:cubicBezTo>
                  <a:cubicBezTo>
                    <a:pt x="786092" y="668579"/>
                    <a:pt x="802908" y="664333"/>
                    <a:pt x="817517" y="655839"/>
                  </a:cubicBezTo>
                  <a:cubicBezTo>
                    <a:pt x="832125" y="647346"/>
                    <a:pt x="844185" y="636305"/>
                    <a:pt x="853697" y="622716"/>
                  </a:cubicBezTo>
                  <a:cubicBezTo>
                    <a:pt x="863210" y="609127"/>
                    <a:pt x="870344" y="593840"/>
                    <a:pt x="875100" y="576853"/>
                  </a:cubicBezTo>
                  <a:cubicBezTo>
                    <a:pt x="879856" y="559867"/>
                    <a:pt x="882234" y="542881"/>
                    <a:pt x="882234" y="525895"/>
                  </a:cubicBezTo>
                  <a:cubicBezTo>
                    <a:pt x="882234" y="508908"/>
                    <a:pt x="880026" y="491582"/>
                    <a:pt x="875609" y="473917"/>
                  </a:cubicBezTo>
                  <a:cubicBezTo>
                    <a:pt x="871193" y="456251"/>
                    <a:pt x="864399" y="440624"/>
                    <a:pt x="855226" y="427035"/>
                  </a:cubicBezTo>
                  <a:cubicBezTo>
                    <a:pt x="846053" y="413446"/>
                    <a:pt x="834333" y="402235"/>
                    <a:pt x="820064" y="393402"/>
                  </a:cubicBezTo>
                  <a:cubicBezTo>
                    <a:pt x="805796" y="384569"/>
                    <a:pt x="788810" y="380153"/>
                    <a:pt x="769106" y="380153"/>
                  </a:cubicBezTo>
                  <a:close/>
                  <a:moveTo>
                    <a:pt x="1609344" y="377095"/>
                  </a:moveTo>
                  <a:cubicBezTo>
                    <a:pt x="1588961" y="377095"/>
                    <a:pt x="1571465" y="381511"/>
                    <a:pt x="1556857" y="390344"/>
                  </a:cubicBezTo>
                  <a:cubicBezTo>
                    <a:pt x="1542248" y="399177"/>
                    <a:pt x="1530188" y="410728"/>
                    <a:pt x="1520676" y="424996"/>
                  </a:cubicBezTo>
                  <a:cubicBezTo>
                    <a:pt x="1511164" y="439265"/>
                    <a:pt x="1504199" y="455232"/>
                    <a:pt x="1499783" y="472898"/>
                  </a:cubicBezTo>
                  <a:cubicBezTo>
                    <a:pt x="1495366" y="490563"/>
                    <a:pt x="1493158" y="507889"/>
                    <a:pt x="1493158" y="524875"/>
                  </a:cubicBezTo>
                  <a:cubicBezTo>
                    <a:pt x="1493158" y="542541"/>
                    <a:pt x="1495366" y="560207"/>
                    <a:pt x="1499783" y="577873"/>
                  </a:cubicBezTo>
                  <a:cubicBezTo>
                    <a:pt x="1504199" y="595538"/>
                    <a:pt x="1510994" y="611505"/>
                    <a:pt x="1520166" y="625774"/>
                  </a:cubicBezTo>
                  <a:cubicBezTo>
                    <a:pt x="1529339" y="640042"/>
                    <a:pt x="1541059" y="651593"/>
                    <a:pt x="1555328" y="660426"/>
                  </a:cubicBezTo>
                  <a:cubicBezTo>
                    <a:pt x="1569596" y="669259"/>
                    <a:pt x="1586922" y="673675"/>
                    <a:pt x="1607306" y="673675"/>
                  </a:cubicBezTo>
                  <a:cubicBezTo>
                    <a:pt x="1628369" y="673675"/>
                    <a:pt x="1646204" y="669089"/>
                    <a:pt x="1660812" y="659916"/>
                  </a:cubicBezTo>
                  <a:cubicBezTo>
                    <a:pt x="1675421" y="650744"/>
                    <a:pt x="1687311" y="638853"/>
                    <a:pt x="1696483" y="624245"/>
                  </a:cubicBezTo>
                  <a:cubicBezTo>
                    <a:pt x="1705656" y="609637"/>
                    <a:pt x="1712111" y="593330"/>
                    <a:pt x="1715848" y="575325"/>
                  </a:cubicBezTo>
                  <a:cubicBezTo>
                    <a:pt x="1719585" y="557319"/>
                    <a:pt x="1721453" y="539144"/>
                    <a:pt x="1721453" y="520799"/>
                  </a:cubicBezTo>
                  <a:cubicBezTo>
                    <a:pt x="1721453" y="503133"/>
                    <a:pt x="1719415" y="485807"/>
                    <a:pt x="1715338" y="468821"/>
                  </a:cubicBezTo>
                  <a:cubicBezTo>
                    <a:pt x="1711261" y="451835"/>
                    <a:pt x="1704807" y="436547"/>
                    <a:pt x="1695974" y="422958"/>
                  </a:cubicBezTo>
                  <a:cubicBezTo>
                    <a:pt x="1687141" y="409369"/>
                    <a:pt x="1675590" y="398328"/>
                    <a:pt x="1661322" y="389835"/>
                  </a:cubicBezTo>
                  <a:cubicBezTo>
                    <a:pt x="1647053" y="381342"/>
                    <a:pt x="1629728" y="377095"/>
                    <a:pt x="1609344" y="377095"/>
                  </a:cubicBezTo>
                  <a:close/>
                  <a:moveTo>
                    <a:pt x="1800439" y="249826"/>
                  </a:moveTo>
                  <a:cubicBezTo>
                    <a:pt x="1806215" y="249741"/>
                    <a:pt x="1811820" y="250038"/>
                    <a:pt x="1817256" y="250717"/>
                  </a:cubicBezTo>
                  <a:cubicBezTo>
                    <a:pt x="1835601" y="252076"/>
                    <a:pt x="1849360" y="259210"/>
                    <a:pt x="1858532" y="272120"/>
                  </a:cubicBezTo>
                  <a:cubicBezTo>
                    <a:pt x="1867705" y="285030"/>
                    <a:pt x="1872291" y="300317"/>
                    <a:pt x="1872291" y="317983"/>
                  </a:cubicBezTo>
                  <a:lnTo>
                    <a:pt x="1872291" y="799034"/>
                  </a:lnTo>
                  <a:lnTo>
                    <a:pt x="1730626" y="799034"/>
                  </a:lnTo>
                  <a:cubicBezTo>
                    <a:pt x="1730626" y="794957"/>
                    <a:pt x="1730456" y="789181"/>
                    <a:pt x="1730116" y="781708"/>
                  </a:cubicBezTo>
                  <a:cubicBezTo>
                    <a:pt x="1729776" y="774234"/>
                    <a:pt x="1729607" y="766760"/>
                    <a:pt x="1729607" y="759286"/>
                  </a:cubicBezTo>
                  <a:cubicBezTo>
                    <a:pt x="1729607" y="751812"/>
                    <a:pt x="1729776" y="745187"/>
                    <a:pt x="1730116" y="739412"/>
                  </a:cubicBezTo>
                  <a:cubicBezTo>
                    <a:pt x="1730456" y="733636"/>
                    <a:pt x="1730626" y="730749"/>
                    <a:pt x="1730626" y="730749"/>
                  </a:cubicBezTo>
                  <a:cubicBezTo>
                    <a:pt x="1714998" y="756568"/>
                    <a:pt x="1694955" y="775592"/>
                    <a:pt x="1670495" y="787823"/>
                  </a:cubicBezTo>
                  <a:cubicBezTo>
                    <a:pt x="1646034" y="800053"/>
                    <a:pt x="1619196" y="806168"/>
                    <a:pt x="1589980" y="806168"/>
                  </a:cubicBezTo>
                  <a:cubicBezTo>
                    <a:pt x="1551251" y="806168"/>
                    <a:pt x="1516090" y="798524"/>
                    <a:pt x="1484495" y="783236"/>
                  </a:cubicBezTo>
                  <a:cubicBezTo>
                    <a:pt x="1452901" y="767949"/>
                    <a:pt x="1426062" y="747395"/>
                    <a:pt x="1403980" y="721576"/>
                  </a:cubicBezTo>
                  <a:cubicBezTo>
                    <a:pt x="1381898" y="695757"/>
                    <a:pt x="1364912" y="666031"/>
                    <a:pt x="1353022" y="632398"/>
                  </a:cubicBezTo>
                  <a:cubicBezTo>
                    <a:pt x="1341131" y="598766"/>
                    <a:pt x="1335186" y="563264"/>
                    <a:pt x="1335186" y="525895"/>
                  </a:cubicBezTo>
                  <a:cubicBezTo>
                    <a:pt x="1335186" y="497358"/>
                    <a:pt x="1339093" y="469161"/>
                    <a:pt x="1346907" y="441303"/>
                  </a:cubicBezTo>
                  <a:cubicBezTo>
                    <a:pt x="1354720" y="413446"/>
                    <a:pt x="1365931" y="388136"/>
                    <a:pt x="1380539" y="365375"/>
                  </a:cubicBezTo>
                  <a:cubicBezTo>
                    <a:pt x="1395147" y="342613"/>
                    <a:pt x="1412983" y="322909"/>
                    <a:pt x="1434046" y="306262"/>
                  </a:cubicBezTo>
                  <a:cubicBezTo>
                    <a:pt x="1455109" y="289616"/>
                    <a:pt x="1479229" y="277556"/>
                    <a:pt x="1506407" y="270082"/>
                  </a:cubicBezTo>
                  <a:cubicBezTo>
                    <a:pt x="1530868" y="263967"/>
                    <a:pt x="1555498" y="262438"/>
                    <a:pt x="1580298" y="265495"/>
                  </a:cubicBezTo>
                  <a:cubicBezTo>
                    <a:pt x="1605097" y="268553"/>
                    <a:pt x="1627180" y="273139"/>
                    <a:pt x="1646544" y="279254"/>
                  </a:cubicBezTo>
                  <a:cubicBezTo>
                    <a:pt x="1665908" y="285369"/>
                    <a:pt x="1681705" y="291654"/>
                    <a:pt x="1693936" y="298109"/>
                  </a:cubicBezTo>
                  <a:cubicBezTo>
                    <a:pt x="1706166" y="304564"/>
                    <a:pt x="1712281" y="307791"/>
                    <a:pt x="1712281" y="307791"/>
                  </a:cubicBezTo>
                  <a:cubicBezTo>
                    <a:pt x="1712281" y="307791"/>
                    <a:pt x="1714149" y="303035"/>
                    <a:pt x="1717886" y="293523"/>
                  </a:cubicBezTo>
                  <a:cubicBezTo>
                    <a:pt x="1721623" y="284010"/>
                    <a:pt x="1730286" y="275178"/>
                    <a:pt x="1743875" y="267024"/>
                  </a:cubicBezTo>
                  <a:cubicBezTo>
                    <a:pt x="1757464" y="258191"/>
                    <a:pt x="1770374" y="252926"/>
                    <a:pt x="1782604" y="251227"/>
                  </a:cubicBezTo>
                  <a:cubicBezTo>
                    <a:pt x="1788719" y="250378"/>
                    <a:pt x="1794664" y="249911"/>
                    <a:pt x="1800439" y="249826"/>
                  </a:cubicBezTo>
                  <a:close/>
                  <a:moveTo>
                    <a:pt x="579539" y="241545"/>
                  </a:moveTo>
                  <a:cubicBezTo>
                    <a:pt x="601961" y="241545"/>
                    <a:pt x="617758" y="249358"/>
                    <a:pt x="626931" y="264986"/>
                  </a:cubicBezTo>
                  <a:cubicBezTo>
                    <a:pt x="636103" y="280613"/>
                    <a:pt x="641709" y="297599"/>
                    <a:pt x="643747" y="315945"/>
                  </a:cubicBezTo>
                  <a:cubicBezTo>
                    <a:pt x="661413" y="292164"/>
                    <a:pt x="683155" y="274158"/>
                    <a:pt x="708974" y="261928"/>
                  </a:cubicBezTo>
                  <a:cubicBezTo>
                    <a:pt x="734794" y="249698"/>
                    <a:pt x="762311" y="243583"/>
                    <a:pt x="791528" y="243583"/>
                  </a:cubicBezTo>
                  <a:cubicBezTo>
                    <a:pt x="829577" y="243583"/>
                    <a:pt x="863889" y="251737"/>
                    <a:pt x="894464" y="268043"/>
                  </a:cubicBezTo>
                  <a:cubicBezTo>
                    <a:pt x="925039" y="284350"/>
                    <a:pt x="951028" y="305923"/>
                    <a:pt x="972431" y="332761"/>
                  </a:cubicBezTo>
                  <a:cubicBezTo>
                    <a:pt x="993834" y="359599"/>
                    <a:pt x="1010310" y="390005"/>
                    <a:pt x="1021861" y="423977"/>
                  </a:cubicBezTo>
                  <a:cubicBezTo>
                    <a:pt x="1033412" y="457950"/>
                    <a:pt x="1039187" y="492602"/>
                    <a:pt x="1039187" y="527933"/>
                  </a:cubicBezTo>
                  <a:cubicBezTo>
                    <a:pt x="1039187" y="564623"/>
                    <a:pt x="1033242" y="599785"/>
                    <a:pt x="1021351" y="633418"/>
                  </a:cubicBezTo>
                  <a:cubicBezTo>
                    <a:pt x="1009461" y="667050"/>
                    <a:pt x="992645" y="696776"/>
                    <a:pt x="970902" y="722595"/>
                  </a:cubicBezTo>
                  <a:cubicBezTo>
                    <a:pt x="949160" y="748415"/>
                    <a:pt x="922661" y="769138"/>
                    <a:pt x="891407" y="784765"/>
                  </a:cubicBezTo>
                  <a:cubicBezTo>
                    <a:pt x="860152" y="800392"/>
                    <a:pt x="825160" y="808206"/>
                    <a:pt x="786432" y="808206"/>
                  </a:cubicBezTo>
                  <a:cubicBezTo>
                    <a:pt x="736152" y="808206"/>
                    <a:pt x="693687" y="790880"/>
                    <a:pt x="659035" y="756228"/>
                  </a:cubicBezTo>
                  <a:lnTo>
                    <a:pt x="659035" y="1030386"/>
                  </a:lnTo>
                  <a:lnTo>
                    <a:pt x="503101" y="1030386"/>
                  </a:lnTo>
                  <a:lnTo>
                    <a:pt x="503101" y="322060"/>
                  </a:lnTo>
                  <a:cubicBezTo>
                    <a:pt x="503101" y="298279"/>
                    <a:pt x="509896" y="278915"/>
                    <a:pt x="523485" y="263967"/>
                  </a:cubicBezTo>
                  <a:cubicBezTo>
                    <a:pt x="537074" y="249019"/>
                    <a:pt x="555758" y="241545"/>
                    <a:pt x="579539" y="241545"/>
                  </a:cubicBezTo>
                  <a:close/>
                  <a:moveTo>
                    <a:pt x="2161870" y="240526"/>
                  </a:moveTo>
                  <a:cubicBezTo>
                    <a:pt x="2175459" y="240526"/>
                    <a:pt x="2193465" y="242224"/>
                    <a:pt x="2215886" y="245621"/>
                  </a:cubicBezTo>
                  <a:cubicBezTo>
                    <a:pt x="2238308" y="249019"/>
                    <a:pt x="2260221" y="254454"/>
                    <a:pt x="2281623" y="261928"/>
                  </a:cubicBezTo>
                  <a:cubicBezTo>
                    <a:pt x="2303026" y="269402"/>
                    <a:pt x="2321541" y="279594"/>
                    <a:pt x="2337168" y="292504"/>
                  </a:cubicBezTo>
                  <a:cubicBezTo>
                    <a:pt x="2352795" y="305413"/>
                    <a:pt x="2360609" y="321040"/>
                    <a:pt x="2360609" y="339386"/>
                  </a:cubicBezTo>
                  <a:cubicBezTo>
                    <a:pt x="2360609" y="355692"/>
                    <a:pt x="2354834" y="369451"/>
                    <a:pt x="2343283" y="380662"/>
                  </a:cubicBezTo>
                  <a:cubicBezTo>
                    <a:pt x="2331733" y="391873"/>
                    <a:pt x="2318144" y="397479"/>
                    <a:pt x="2302516" y="397479"/>
                  </a:cubicBezTo>
                  <a:cubicBezTo>
                    <a:pt x="2292325" y="397479"/>
                    <a:pt x="2281793" y="395440"/>
                    <a:pt x="2270922" y="391364"/>
                  </a:cubicBezTo>
                  <a:cubicBezTo>
                    <a:pt x="2260051" y="387287"/>
                    <a:pt x="2248500" y="382701"/>
                    <a:pt x="2236270" y="377605"/>
                  </a:cubicBezTo>
                  <a:cubicBezTo>
                    <a:pt x="2224040" y="372509"/>
                    <a:pt x="2211130" y="367922"/>
                    <a:pt x="2197541" y="363846"/>
                  </a:cubicBezTo>
                  <a:cubicBezTo>
                    <a:pt x="2183952" y="359769"/>
                    <a:pt x="2169684" y="357731"/>
                    <a:pt x="2154736" y="357731"/>
                  </a:cubicBezTo>
                  <a:cubicBezTo>
                    <a:pt x="2147941" y="357731"/>
                    <a:pt x="2140977" y="358580"/>
                    <a:pt x="2133843" y="360279"/>
                  </a:cubicBezTo>
                  <a:cubicBezTo>
                    <a:pt x="2126709" y="361977"/>
                    <a:pt x="2120424" y="364865"/>
                    <a:pt x="2114988" y="368942"/>
                  </a:cubicBezTo>
                  <a:cubicBezTo>
                    <a:pt x="2109553" y="372339"/>
                    <a:pt x="2105136" y="376755"/>
                    <a:pt x="2101739" y="382191"/>
                  </a:cubicBezTo>
                  <a:cubicBezTo>
                    <a:pt x="2098342" y="387627"/>
                    <a:pt x="2096643" y="394081"/>
                    <a:pt x="2096643" y="401555"/>
                  </a:cubicBezTo>
                  <a:cubicBezTo>
                    <a:pt x="2096643" y="412426"/>
                    <a:pt x="2103438" y="421599"/>
                    <a:pt x="2117026" y="429073"/>
                  </a:cubicBezTo>
                  <a:cubicBezTo>
                    <a:pt x="2130615" y="436547"/>
                    <a:pt x="2147772" y="444021"/>
                    <a:pt x="2168495" y="451495"/>
                  </a:cubicBezTo>
                  <a:cubicBezTo>
                    <a:pt x="2189218" y="458969"/>
                    <a:pt x="2211640" y="467292"/>
                    <a:pt x="2235760" y="476465"/>
                  </a:cubicBezTo>
                  <a:cubicBezTo>
                    <a:pt x="2259881" y="485637"/>
                    <a:pt x="2282303" y="497018"/>
                    <a:pt x="2303026" y="510607"/>
                  </a:cubicBezTo>
                  <a:cubicBezTo>
                    <a:pt x="2323749" y="524196"/>
                    <a:pt x="2340905" y="541012"/>
                    <a:pt x="2354494" y="561056"/>
                  </a:cubicBezTo>
                  <a:cubicBezTo>
                    <a:pt x="2368083" y="581100"/>
                    <a:pt x="2374878" y="605730"/>
                    <a:pt x="2374878" y="634946"/>
                  </a:cubicBezTo>
                  <a:cubicBezTo>
                    <a:pt x="2374878" y="664163"/>
                    <a:pt x="2368083" y="689472"/>
                    <a:pt x="2354494" y="710875"/>
                  </a:cubicBezTo>
                  <a:cubicBezTo>
                    <a:pt x="2340905" y="732278"/>
                    <a:pt x="2323409" y="750113"/>
                    <a:pt x="2302007" y="764382"/>
                  </a:cubicBezTo>
                  <a:cubicBezTo>
                    <a:pt x="2280604" y="778650"/>
                    <a:pt x="2256653" y="789181"/>
                    <a:pt x="2230155" y="795976"/>
                  </a:cubicBezTo>
                  <a:cubicBezTo>
                    <a:pt x="2203656" y="802770"/>
                    <a:pt x="2177837" y="806168"/>
                    <a:pt x="2152698" y="806168"/>
                  </a:cubicBezTo>
                  <a:cubicBezTo>
                    <a:pt x="2115328" y="806168"/>
                    <a:pt x="2076939" y="799713"/>
                    <a:pt x="2037531" y="786803"/>
                  </a:cubicBezTo>
                  <a:cubicBezTo>
                    <a:pt x="1998123" y="773894"/>
                    <a:pt x="1963471" y="757247"/>
                    <a:pt x="1933575" y="736864"/>
                  </a:cubicBezTo>
                  <a:lnTo>
                    <a:pt x="1979438" y="623735"/>
                  </a:lnTo>
                  <a:cubicBezTo>
                    <a:pt x="1990309" y="629850"/>
                    <a:pt x="2003219" y="636305"/>
                    <a:pt x="2018167" y="643100"/>
                  </a:cubicBezTo>
                  <a:cubicBezTo>
                    <a:pt x="2033114" y="649894"/>
                    <a:pt x="2048232" y="656179"/>
                    <a:pt x="2063520" y="661954"/>
                  </a:cubicBezTo>
                  <a:cubicBezTo>
                    <a:pt x="2078807" y="667730"/>
                    <a:pt x="2094095" y="672486"/>
                    <a:pt x="2109383" y="676223"/>
                  </a:cubicBezTo>
                  <a:cubicBezTo>
                    <a:pt x="2124670" y="679960"/>
                    <a:pt x="2138429" y="681828"/>
                    <a:pt x="2150659" y="681828"/>
                  </a:cubicBezTo>
                  <a:cubicBezTo>
                    <a:pt x="2158133" y="681828"/>
                    <a:pt x="2165947" y="680979"/>
                    <a:pt x="2174100" y="679280"/>
                  </a:cubicBezTo>
                  <a:cubicBezTo>
                    <a:pt x="2182254" y="677582"/>
                    <a:pt x="2189728" y="674694"/>
                    <a:pt x="2196522" y="670617"/>
                  </a:cubicBezTo>
                  <a:cubicBezTo>
                    <a:pt x="2203317" y="666541"/>
                    <a:pt x="2208922" y="661445"/>
                    <a:pt x="2213338" y="655330"/>
                  </a:cubicBezTo>
                  <a:cubicBezTo>
                    <a:pt x="2217755" y="649215"/>
                    <a:pt x="2219963" y="641741"/>
                    <a:pt x="2219963" y="632908"/>
                  </a:cubicBezTo>
                  <a:cubicBezTo>
                    <a:pt x="2219963" y="619319"/>
                    <a:pt x="2213169" y="608278"/>
                    <a:pt x="2199580" y="599785"/>
                  </a:cubicBezTo>
                  <a:cubicBezTo>
                    <a:pt x="2185991" y="591292"/>
                    <a:pt x="2169004" y="583478"/>
                    <a:pt x="2148621" y="576344"/>
                  </a:cubicBezTo>
                  <a:cubicBezTo>
                    <a:pt x="2128237" y="569210"/>
                    <a:pt x="2106155" y="561736"/>
                    <a:pt x="2082375" y="553922"/>
                  </a:cubicBezTo>
                  <a:cubicBezTo>
                    <a:pt x="2058594" y="546108"/>
                    <a:pt x="2036512" y="535916"/>
                    <a:pt x="2016128" y="523347"/>
                  </a:cubicBezTo>
                  <a:cubicBezTo>
                    <a:pt x="1995745" y="510777"/>
                    <a:pt x="1978758" y="495150"/>
                    <a:pt x="1965170" y="476465"/>
                  </a:cubicBezTo>
                  <a:cubicBezTo>
                    <a:pt x="1951580" y="457780"/>
                    <a:pt x="1944786" y="434169"/>
                    <a:pt x="1944786" y="405632"/>
                  </a:cubicBezTo>
                  <a:cubicBezTo>
                    <a:pt x="1944786" y="377775"/>
                    <a:pt x="1951580" y="353484"/>
                    <a:pt x="1965170" y="332761"/>
                  </a:cubicBezTo>
                  <a:cubicBezTo>
                    <a:pt x="1978758" y="312038"/>
                    <a:pt x="1996084" y="294882"/>
                    <a:pt x="2017147" y="281293"/>
                  </a:cubicBezTo>
                  <a:cubicBezTo>
                    <a:pt x="2038210" y="267704"/>
                    <a:pt x="2061481" y="257512"/>
                    <a:pt x="2086961" y="250717"/>
                  </a:cubicBezTo>
                  <a:cubicBezTo>
                    <a:pt x="2112440" y="243923"/>
                    <a:pt x="2137410" y="240526"/>
                    <a:pt x="2161870" y="240526"/>
                  </a:cubicBezTo>
                  <a:close/>
                  <a:moveTo>
                    <a:pt x="228295" y="240526"/>
                  </a:moveTo>
                  <a:cubicBezTo>
                    <a:pt x="241884" y="240526"/>
                    <a:pt x="259890" y="242224"/>
                    <a:pt x="282312" y="245621"/>
                  </a:cubicBezTo>
                  <a:cubicBezTo>
                    <a:pt x="304733" y="249019"/>
                    <a:pt x="326646" y="254454"/>
                    <a:pt x="348048" y="261928"/>
                  </a:cubicBezTo>
                  <a:cubicBezTo>
                    <a:pt x="369451" y="269402"/>
                    <a:pt x="387966" y="279594"/>
                    <a:pt x="403593" y="292504"/>
                  </a:cubicBezTo>
                  <a:cubicBezTo>
                    <a:pt x="419221" y="305413"/>
                    <a:pt x="427034" y="321040"/>
                    <a:pt x="427034" y="339386"/>
                  </a:cubicBezTo>
                  <a:cubicBezTo>
                    <a:pt x="427034" y="355692"/>
                    <a:pt x="421259" y="369451"/>
                    <a:pt x="409708" y="380662"/>
                  </a:cubicBezTo>
                  <a:cubicBezTo>
                    <a:pt x="398158" y="391873"/>
                    <a:pt x="384569" y="397479"/>
                    <a:pt x="368941" y="397479"/>
                  </a:cubicBezTo>
                  <a:cubicBezTo>
                    <a:pt x="358750" y="397479"/>
                    <a:pt x="348218" y="395440"/>
                    <a:pt x="337347" y="391364"/>
                  </a:cubicBezTo>
                  <a:cubicBezTo>
                    <a:pt x="326476" y="387287"/>
                    <a:pt x="314925" y="382701"/>
                    <a:pt x="302695" y="377605"/>
                  </a:cubicBezTo>
                  <a:cubicBezTo>
                    <a:pt x="290465" y="372509"/>
                    <a:pt x="277555" y="367922"/>
                    <a:pt x="263966" y="363846"/>
                  </a:cubicBezTo>
                  <a:cubicBezTo>
                    <a:pt x="250377" y="359769"/>
                    <a:pt x="236109" y="357731"/>
                    <a:pt x="221161" y="357731"/>
                  </a:cubicBezTo>
                  <a:cubicBezTo>
                    <a:pt x="214367" y="357731"/>
                    <a:pt x="207402" y="358580"/>
                    <a:pt x="200268" y="360279"/>
                  </a:cubicBezTo>
                  <a:cubicBezTo>
                    <a:pt x="193134" y="361977"/>
                    <a:pt x="186849" y="364865"/>
                    <a:pt x="181413" y="368942"/>
                  </a:cubicBezTo>
                  <a:cubicBezTo>
                    <a:pt x="175978" y="372339"/>
                    <a:pt x="171561" y="376755"/>
                    <a:pt x="168164" y="382191"/>
                  </a:cubicBezTo>
                  <a:cubicBezTo>
                    <a:pt x="164767" y="387627"/>
                    <a:pt x="163068" y="394081"/>
                    <a:pt x="163068" y="401555"/>
                  </a:cubicBezTo>
                  <a:cubicBezTo>
                    <a:pt x="163068" y="412426"/>
                    <a:pt x="169863" y="421599"/>
                    <a:pt x="183452" y="429073"/>
                  </a:cubicBezTo>
                  <a:cubicBezTo>
                    <a:pt x="197041" y="436547"/>
                    <a:pt x="214197" y="444021"/>
                    <a:pt x="234920" y="451495"/>
                  </a:cubicBezTo>
                  <a:cubicBezTo>
                    <a:pt x="255643" y="458969"/>
                    <a:pt x="278065" y="467292"/>
                    <a:pt x="302185" y="476465"/>
                  </a:cubicBezTo>
                  <a:cubicBezTo>
                    <a:pt x="326306" y="485637"/>
                    <a:pt x="348728" y="497018"/>
                    <a:pt x="369451" y="510607"/>
                  </a:cubicBezTo>
                  <a:cubicBezTo>
                    <a:pt x="390174" y="524196"/>
                    <a:pt x="407330" y="541012"/>
                    <a:pt x="420919" y="561056"/>
                  </a:cubicBezTo>
                  <a:cubicBezTo>
                    <a:pt x="434508" y="581100"/>
                    <a:pt x="441303" y="605730"/>
                    <a:pt x="441303" y="634946"/>
                  </a:cubicBezTo>
                  <a:cubicBezTo>
                    <a:pt x="441303" y="664163"/>
                    <a:pt x="434508" y="689472"/>
                    <a:pt x="420919" y="710875"/>
                  </a:cubicBezTo>
                  <a:cubicBezTo>
                    <a:pt x="407330" y="732278"/>
                    <a:pt x="389835" y="750113"/>
                    <a:pt x="368432" y="764382"/>
                  </a:cubicBezTo>
                  <a:cubicBezTo>
                    <a:pt x="347029" y="778650"/>
                    <a:pt x="323079" y="789181"/>
                    <a:pt x="296580" y="795976"/>
                  </a:cubicBezTo>
                  <a:cubicBezTo>
                    <a:pt x="270081" y="802770"/>
                    <a:pt x="244262" y="806168"/>
                    <a:pt x="219123" y="806168"/>
                  </a:cubicBezTo>
                  <a:cubicBezTo>
                    <a:pt x="181753" y="806168"/>
                    <a:pt x="143364" y="799713"/>
                    <a:pt x="103956" y="786803"/>
                  </a:cubicBezTo>
                  <a:cubicBezTo>
                    <a:pt x="64548" y="773894"/>
                    <a:pt x="29896" y="757247"/>
                    <a:pt x="0" y="736864"/>
                  </a:cubicBezTo>
                  <a:lnTo>
                    <a:pt x="45863" y="623735"/>
                  </a:lnTo>
                  <a:cubicBezTo>
                    <a:pt x="56734" y="629850"/>
                    <a:pt x="69644" y="636305"/>
                    <a:pt x="84592" y="643100"/>
                  </a:cubicBezTo>
                  <a:cubicBezTo>
                    <a:pt x="99540" y="649894"/>
                    <a:pt x="114657" y="656179"/>
                    <a:pt x="129945" y="661954"/>
                  </a:cubicBezTo>
                  <a:cubicBezTo>
                    <a:pt x="145233" y="667730"/>
                    <a:pt x="160520" y="672486"/>
                    <a:pt x="175808" y="676223"/>
                  </a:cubicBezTo>
                  <a:cubicBezTo>
                    <a:pt x="191095" y="679960"/>
                    <a:pt x="204854" y="681828"/>
                    <a:pt x="217084" y="681828"/>
                  </a:cubicBezTo>
                  <a:cubicBezTo>
                    <a:pt x="224558" y="681828"/>
                    <a:pt x="232372" y="680979"/>
                    <a:pt x="240525" y="679280"/>
                  </a:cubicBezTo>
                  <a:cubicBezTo>
                    <a:pt x="248679" y="677582"/>
                    <a:pt x="256153" y="674694"/>
                    <a:pt x="262947" y="670617"/>
                  </a:cubicBezTo>
                  <a:cubicBezTo>
                    <a:pt x="269742" y="666541"/>
                    <a:pt x="275347" y="661445"/>
                    <a:pt x="279764" y="655330"/>
                  </a:cubicBezTo>
                  <a:cubicBezTo>
                    <a:pt x="284180" y="649215"/>
                    <a:pt x="286388" y="641741"/>
                    <a:pt x="286388" y="632908"/>
                  </a:cubicBezTo>
                  <a:cubicBezTo>
                    <a:pt x="286388" y="619319"/>
                    <a:pt x="279594" y="608278"/>
                    <a:pt x="266005" y="599785"/>
                  </a:cubicBezTo>
                  <a:cubicBezTo>
                    <a:pt x="252416" y="591292"/>
                    <a:pt x="235430" y="583478"/>
                    <a:pt x="215046" y="576344"/>
                  </a:cubicBezTo>
                  <a:cubicBezTo>
                    <a:pt x="194663" y="569210"/>
                    <a:pt x="172580" y="561736"/>
                    <a:pt x="148800" y="553922"/>
                  </a:cubicBezTo>
                  <a:cubicBezTo>
                    <a:pt x="125019" y="546108"/>
                    <a:pt x="102937" y="535916"/>
                    <a:pt x="82553" y="523347"/>
                  </a:cubicBezTo>
                  <a:cubicBezTo>
                    <a:pt x="62170" y="510777"/>
                    <a:pt x="45184" y="495150"/>
                    <a:pt x="31595" y="476465"/>
                  </a:cubicBezTo>
                  <a:cubicBezTo>
                    <a:pt x="18005" y="457780"/>
                    <a:pt x="11211" y="434169"/>
                    <a:pt x="11211" y="405632"/>
                  </a:cubicBezTo>
                  <a:cubicBezTo>
                    <a:pt x="11211" y="377775"/>
                    <a:pt x="18005" y="353484"/>
                    <a:pt x="31595" y="332761"/>
                  </a:cubicBezTo>
                  <a:cubicBezTo>
                    <a:pt x="45184" y="312038"/>
                    <a:pt x="62509" y="294882"/>
                    <a:pt x="83572" y="281293"/>
                  </a:cubicBezTo>
                  <a:cubicBezTo>
                    <a:pt x="104635" y="267704"/>
                    <a:pt x="127907" y="257512"/>
                    <a:pt x="153386" y="250717"/>
                  </a:cubicBezTo>
                  <a:cubicBezTo>
                    <a:pt x="178865" y="243923"/>
                    <a:pt x="203835" y="240526"/>
                    <a:pt x="228295" y="240526"/>
                  </a:cubicBezTo>
                  <a:close/>
                  <a:moveTo>
                    <a:pt x="2997280" y="66247"/>
                  </a:moveTo>
                  <a:lnTo>
                    <a:pt x="3153213" y="66247"/>
                  </a:lnTo>
                  <a:lnTo>
                    <a:pt x="3153213" y="541182"/>
                  </a:lnTo>
                  <a:cubicBezTo>
                    <a:pt x="3153213" y="548656"/>
                    <a:pt x="3150665" y="555790"/>
                    <a:pt x="3145569" y="562585"/>
                  </a:cubicBezTo>
                  <a:cubicBezTo>
                    <a:pt x="3140473" y="569379"/>
                    <a:pt x="3134019" y="575325"/>
                    <a:pt x="3126205" y="580420"/>
                  </a:cubicBezTo>
                  <a:cubicBezTo>
                    <a:pt x="3118391" y="585516"/>
                    <a:pt x="3109898" y="589593"/>
                    <a:pt x="3100726" y="592651"/>
                  </a:cubicBezTo>
                  <a:cubicBezTo>
                    <a:pt x="3091553" y="595708"/>
                    <a:pt x="3083230" y="597237"/>
                    <a:pt x="3075756" y="597237"/>
                  </a:cubicBezTo>
                  <a:cubicBezTo>
                    <a:pt x="3067603" y="597237"/>
                    <a:pt x="3058939" y="595708"/>
                    <a:pt x="3049767" y="592651"/>
                  </a:cubicBezTo>
                  <a:cubicBezTo>
                    <a:pt x="3040594" y="589593"/>
                    <a:pt x="3032101" y="585516"/>
                    <a:pt x="3024288" y="580420"/>
                  </a:cubicBezTo>
                  <a:cubicBezTo>
                    <a:pt x="3016474" y="575325"/>
                    <a:pt x="3010019" y="569379"/>
                    <a:pt x="3004923" y="562585"/>
                  </a:cubicBezTo>
                  <a:cubicBezTo>
                    <a:pt x="2999827" y="555790"/>
                    <a:pt x="2997280" y="548316"/>
                    <a:pt x="2997280" y="540163"/>
                  </a:cubicBezTo>
                  <a:lnTo>
                    <a:pt x="2997280" y="95803"/>
                  </a:lnTo>
                  <a:close/>
                  <a:moveTo>
                    <a:pt x="2516210" y="1019"/>
                  </a:moveTo>
                  <a:cubicBezTo>
                    <a:pt x="2537952" y="1019"/>
                    <a:pt x="2556297" y="8493"/>
                    <a:pt x="2571245" y="23441"/>
                  </a:cubicBezTo>
                  <a:cubicBezTo>
                    <a:pt x="2586193" y="38389"/>
                    <a:pt x="2593667" y="56734"/>
                    <a:pt x="2593667" y="78477"/>
                  </a:cubicBezTo>
                  <a:lnTo>
                    <a:pt x="2593667" y="294542"/>
                  </a:lnTo>
                  <a:cubicBezTo>
                    <a:pt x="2612692" y="277556"/>
                    <a:pt x="2634774" y="264476"/>
                    <a:pt x="2659913" y="255304"/>
                  </a:cubicBezTo>
                  <a:cubicBezTo>
                    <a:pt x="2685053" y="246131"/>
                    <a:pt x="2710533" y="241545"/>
                    <a:pt x="2736352" y="241545"/>
                  </a:cubicBezTo>
                  <a:cubicBezTo>
                    <a:pt x="2765568" y="241545"/>
                    <a:pt x="2792406" y="246471"/>
                    <a:pt x="2816866" y="256323"/>
                  </a:cubicBezTo>
                  <a:cubicBezTo>
                    <a:pt x="2841327" y="266175"/>
                    <a:pt x="2862390" y="279934"/>
                    <a:pt x="2880055" y="297599"/>
                  </a:cubicBezTo>
                  <a:cubicBezTo>
                    <a:pt x="2897721" y="315265"/>
                    <a:pt x="2911480" y="336328"/>
                    <a:pt x="2921332" y="360788"/>
                  </a:cubicBezTo>
                  <a:cubicBezTo>
                    <a:pt x="2931184" y="385248"/>
                    <a:pt x="2936110" y="412087"/>
                    <a:pt x="2936110" y="441303"/>
                  </a:cubicBezTo>
                  <a:lnTo>
                    <a:pt x="2936110" y="729730"/>
                  </a:lnTo>
                  <a:cubicBezTo>
                    <a:pt x="2936110" y="752151"/>
                    <a:pt x="2928296" y="771006"/>
                    <a:pt x="2912669" y="786294"/>
                  </a:cubicBezTo>
                  <a:cubicBezTo>
                    <a:pt x="2897042" y="801581"/>
                    <a:pt x="2878017" y="809225"/>
                    <a:pt x="2855595" y="809225"/>
                  </a:cubicBezTo>
                  <a:cubicBezTo>
                    <a:pt x="2833853" y="809225"/>
                    <a:pt x="2815677" y="801242"/>
                    <a:pt x="2801069" y="785275"/>
                  </a:cubicBezTo>
                  <a:cubicBezTo>
                    <a:pt x="2786461" y="769308"/>
                    <a:pt x="2779157" y="750793"/>
                    <a:pt x="2779157" y="729730"/>
                  </a:cubicBezTo>
                  <a:lnTo>
                    <a:pt x="2779157" y="466782"/>
                  </a:lnTo>
                  <a:cubicBezTo>
                    <a:pt x="2779157" y="453873"/>
                    <a:pt x="2776779" y="441813"/>
                    <a:pt x="2772023" y="430602"/>
                  </a:cubicBezTo>
                  <a:cubicBezTo>
                    <a:pt x="2767266" y="419391"/>
                    <a:pt x="2760642" y="409539"/>
                    <a:pt x="2752149" y="401046"/>
                  </a:cubicBezTo>
                  <a:cubicBezTo>
                    <a:pt x="2743656" y="392553"/>
                    <a:pt x="2733804" y="385758"/>
                    <a:pt x="2722593" y="380662"/>
                  </a:cubicBezTo>
                  <a:cubicBezTo>
                    <a:pt x="2711382" y="375566"/>
                    <a:pt x="2699322" y="373018"/>
                    <a:pt x="2686412" y="373018"/>
                  </a:cubicBezTo>
                  <a:cubicBezTo>
                    <a:pt x="2660593" y="373018"/>
                    <a:pt x="2638681" y="381851"/>
                    <a:pt x="2620675" y="399517"/>
                  </a:cubicBezTo>
                  <a:cubicBezTo>
                    <a:pt x="2602670" y="417183"/>
                    <a:pt x="2593667" y="438925"/>
                    <a:pt x="2593667" y="464744"/>
                  </a:cubicBezTo>
                  <a:lnTo>
                    <a:pt x="2593667" y="798014"/>
                  </a:lnTo>
                  <a:lnTo>
                    <a:pt x="2436714" y="798014"/>
                  </a:lnTo>
                  <a:lnTo>
                    <a:pt x="2436714" y="79496"/>
                  </a:lnTo>
                  <a:cubicBezTo>
                    <a:pt x="2436714" y="68625"/>
                    <a:pt x="2438922" y="58433"/>
                    <a:pt x="2443339" y="48921"/>
                  </a:cubicBezTo>
                  <a:cubicBezTo>
                    <a:pt x="2447755" y="39408"/>
                    <a:pt x="2453531" y="31085"/>
                    <a:pt x="2460665" y="23951"/>
                  </a:cubicBezTo>
                  <a:cubicBezTo>
                    <a:pt x="2467799" y="16817"/>
                    <a:pt x="2476122" y="11211"/>
                    <a:pt x="2485634" y="7134"/>
                  </a:cubicBezTo>
                  <a:cubicBezTo>
                    <a:pt x="2495147" y="3058"/>
                    <a:pt x="2505338" y="1019"/>
                    <a:pt x="2516210" y="1019"/>
                  </a:cubicBezTo>
                  <a:close/>
                  <a:moveTo>
                    <a:pt x="1200036" y="0"/>
                  </a:moveTo>
                  <a:cubicBezTo>
                    <a:pt x="1221778" y="0"/>
                    <a:pt x="1240123" y="7803"/>
                    <a:pt x="1255071" y="23409"/>
                  </a:cubicBezTo>
                  <a:cubicBezTo>
                    <a:pt x="1270019" y="39016"/>
                    <a:pt x="1277493" y="57339"/>
                    <a:pt x="1277493" y="78381"/>
                  </a:cubicBezTo>
                  <a:lnTo>
                    <a:pt x="1277493" y="795976"/>
                  </a:lnTo>
                  <a:lnTo>
                    <a:pt x="1120540" y="796995"/>
                  </a:lnTo>
                  <a:lnTo>
                    <a:pt x="1120540" y="78381"/>
                  </a:lnTo>
                  <a:cubicBezTo>
                    <a:pt x="1120540" y="55980"/>
                    <a:pt x="1128354" y="37317"/>
                    <a:pt x="1143981" y="22390"/>
                  </a:cubicBezTo>
                  <a:cubicBezTo>
                    <a:pt x="1159609" y="7464"/>
                    <a:pt x="1178293" y="0"/>
                    <a:pt x="12000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F11D3E-3B78-48ED-B9CF-40FC77CBE0E1}"/>
                </a:ext>
              </a:extLst>
            </p:cNvPr>
            <p:cNvSpPr/>
            <p:nvPr/>
          </p:nvSpPr>
          <p:spPr>
            <a:xfrm>
              <a:off x="6299796" y="1981201"/>
              <a:ext cx="222242" cy="2222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58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593B2B-7C40-484B-A7D5-910026DEBB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33850" y="-1"/>
            <a:ext cx="8058150" cy="6858000"/>
          </a:xfrm>
          <a:custGeom>
            <a:avLst/>
            <a:gdLst>
              <a:gd name="connsiteX0" fmla="*/ 0 w 8058150"/>
              <a:gd name="connsiteY0" fmla="*/ 0 h 6858000"/>
              <a:gd name="connsiteX1" fmla="*/ 8058150 w 8058150"/>
              <a:gd name="connsiteY1" fmla="*/ 0 h 6858000"/>
              <a:gd name="connsiteX2" fmla="*/ 8058150 w 8058150"/>
              <a:gd name="connsiteY2" fmla="*/ 6858000 h 6858000"/>
              <a:gd name="connsiteX3" fmla="*/ 6858000 w 8058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6858000">
                <a:moveTo>
                  <a:pt x="0" y="0"/>
                </a:moveTo>
                <a:lnTo>
                  <a:pt x="8058150" y="0"/>
                </a:lnTo>
                <a:lnTo>
                  <a:pt x="8058150" y="6858000"/>
                </a:lnTo>
                <a:lnTo>
                  <a:pt x="685800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92EF7A8-62B9-4713-B027-C7B198EA9C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41602" y="1592826"/>
            <a:ext cx="4948523" cy="3657600"/>
          </a:xfrm>
          <a:custGeom>
            <a:avLst/>
            <a:gdLst>
              <a:gd name="connsiteX0" fmla="*/ 0 w 4948523"/>
              <a:gd name="connsiteY0" fmla="*/ 0 h 3657600"/>
              <a:gd name="connsiteX1" fmla="*/ 4948523 w 4948523"/>
              <a:gd name="connsiteY1" fmla="*/ 0 h 3657600"/>
              <a:gd name="connsiteX2" fmla="*/ 4948523 w 4948523"/>
              <a:gd name="connsiteY2" fmla="*/ 3657600 h 3657600"/>
              <a:gd name="connsiteX3" fmla="*/ 3657600 w 4948523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0" y="0"/>
                </a:moveTo>
                <a:lnTo>
                  <a:pt x="4948523" y="0"/>
                </a:lnTo>
                <a:lnTo>
                  <a:pt x="4948523" y="3657600"/>
                </a:lnTo>
                <a:lnTo>
                  <a:pt x="365760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BBCF0F-E9D0-4800-BB82-2F51DD4D17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2219" y="1371600"/>
            <a:ext cx="6435214" cy="3923072"/>
          </a:xfrm>
          <a:custGeom>
            <a:avLst/>
            <a:gdLst>
              <a:gd name="connsiteX0" fmla="*/ 0 w 6435214"/>
              <a:gd name="connsiteY0" fmla="*/ 0 h 3923072"/>
              <a:gd name="connsiteX1" fmla="*/ 6435214 w 6435214"/>
              <a:gd name="connsiteY1" fmla="*/ 0 h 3923072"/>
              <a:gd name="connsiteX2" fmla="*/ 6435214 w 6435214"/>
              <a:gd name="connsiteY2" fmla="*/ 3923072 h 3923072"/>
              <a:gd name="connsiteX3" fmla="*/ 0 w 6435214"/>
              <a:gd name="connsiteY3" fmla="*/ 3923072 h 392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5214" h="3923072">
                <a:moveTo>
                  <a:pt x="0" y="0"/>
                </a:moveTo>
                <a:lnTo>
                  <a:pt x="6435214" y="0"/>
                </a:lnTo>
                <a:lnTo>
                  <a:pt x="6435214" y="3923072"/>
                </a:lnTo>
                <a:lnTo>
                  <a:pt x="0" y="39230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D66F45-58F1-407E-9B54-A6877A9C29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487806"/>
            <a:ext cx="5161613" cy="5161613"/>
          </a:xfrm>
          <a:custGeom>
            <a:avLst/>
            <a:gdLst>
              <a:gd name="connsiteX0" fmla="*/ 0 w 4786859"/>
              <a:gd name="connsiteY0" fmla="*/ 0 h 4786859"/>
              <a:gd name="connsiteX1" fmla="*/ 4786859 w 4786859"/>
              <a:gd name="connsiteY1" fmla="*/ 0 h 4786859"/>
              <a:gd name="connsiteX2" fmla="*/ 4786859 w 4786859"/>
              <a:gd name="connsiteY2" fmla="*/ 4786859 h 4786859"/>
              <a:gd name="connsiteX3" fmla="*/ 0 w 4786859"/>
              <a:gd name="connsiteY3" fmla="*/ 4786859 h 478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9" h="4786859">
                <a:moveTo>
                  <a:pt x="0" y="0"/>
                </a:moveTo>
                <a:lnTo>
                  <a:pt x="4786859" y="0"/>
                </a:lnTo>
                <a:lnTo>
                  <a:pt x="4786859" y="4786859"/>
                </a:lnTo>
                <a:lnTo>
                  <a:pt x="0" y="47868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41A27C4-08C9-4F7A-97A6-92B7D2A9B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3089" y="1716089"/>
            <a:ext cx="3425825" cy="3425825"/>
          </a:xfrm>
          <a:custGeom>
            <a:avLst/>
            <a:gdLst>
              <a:gd name="connsiteX0" fmla="*/ 554574 w 3425825"/>
              <a:gd name="connsiteY0" fmla="*/ 0 h 3425825"/>
              <a:gd name="connsiteX1" fmla="*/ 1712119 w 3425825"/>
              <a:gd name="connsiteY1" fmla="*/ 1159925 h 3425825"/>
              <a:gd name="connsiteX2" fmla="*/ 2872044 w 3425825"/>
              <a:gd name="connsiteY2" fmla="*/ 0 h 3425825"/>
              <a:gd name="connsiteX3" fmla="*/ 3425825 w 3425825"/>
              <a:gd name="connsiteY3" fmla="*/ 553781 h 3425825"/>
              <a:gd name="connsiteX4" fmla="*/ 2265900 w 3425825"/>
              <a:gd name="connsiteY4" fmla="*/ 1713706 h 3425825"/>
              <a:gd name="connsiteX5" fmla="*/ 3425825 w 3425825"/>
              <a:gd name="connsiteY5" fmla="*/ 2873631 h 3425825"/>
              <a:gd name="connsiteX6" fmla="*/ 2872044 w 3425825"/>
              <a:gd name="connsiteY6" fmla="*/ 3425825 h 3425825"/>
              <a:gd name="connsiteX7" fmla="*/ 1712119 w 3425825"/>
              <a:gd name="connsiteY7" fmla="*/ 2265900 h 3425825"/>
              <a:gd name="connsiteX8" fmla="*/ 554574 w 3425825"/>
              <a:gd name="connsiteY8" fmla="*/ 3425825 h 3425825"/>
              <a:gd name="connsiteX9" fmla="*/ 0 w 3425825"/>
              <a:gd name="connsiteY9" fmla="*/ 2873631 h 3425825"/>
              <a:gd name="connsiteX10" fmla="*/ 1159925 w 3425825"/>
              <a:gd name="connsiteY10" fmla="*/ 1713706 h 3425825"/>
              <a:gd name="connsiteX11" fmla="*/ 0 w 3425825"/>
              <a:gd name="connsiteY11" fmla="*/ 553781 h 34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5825" h="3425825">
                <a:moveTo>
                  <a:pt x="554574" y="0"/>
                </a:moveTo>
                <a:lnTo>
                  <a:pt x="1712119" y="1159925"/>
                </a:lnTo>
                <a:lnTo>
                  <a:pt x="2872044" y="0"/>
                </a:lnTo>
                <a:lnTo>
                  <a:pt x="3425825" y="553781"/>
                </a:lnTo>
                <a:lnTo>
                  <a:pt x="2265900" y="1713706"/>
                </a:lnTo>
                <a:lnTo>
                  <a:pt x="3425825" y="2873631"/>
                </a:lnTo>
                <a:lnTo>
                  <a:pt x="2872044" y="3425825"/>
                </a:lnTo>
                <a:lnTo>
                  <a:pt x="1712119" y="2265900"/>
                </a:lnTo>
                <a:lnTo>
                  <a:pt x="554574" y="3425825"/>
                </a:lnTo>
                <a:lnTo>
                  <a:pt x="0" y="2873631"/>
                </a:lnTo>
                <a:lnTo>
                  <a:pt x="1159925" y="1713706"/>
                </a:lnTo>
                <a:lnTo>
                  <a:pt x="0" y="553781"/>
                </a:lnTo>
                <a:close/>
              </a:path>
            </a:pathLst>
          </a:custGeom>
          <a:noFill/>
          <a:effectLst>
            <a:outerShdw blurRad="889000" dist="444500" dir="2700000" sx="86000" sy="86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95B160-589E-46AB-95AF-299D424A81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85928"/>
            <a:ext cx="12192000" cy="3509091"/>
          </a:xfrm>
          <a:custGeom>
            <a:avLst/>
            <a:gdLst>
              <a:gd name="connsiteX0" fmla="*/ 0 w 12192000"/>
              <a:gd name="connsiteY0" fmla="*/ 0 h 3509091"/>
              <a:gd name="connsiteX1" fmla="*/ 12192000 w 12192000"/>
              <a:gd name="connsiteY1" fmla="*/ 0 h 3509091"/>
              <a:gd name="connsiteX2" fmla="*/ 12192000 w 12192000"/>
              <a:gd name="connsiteY2" fmla="*/ 3509091 h 3509091"/>
              <a:gd name="connsiteX3" fmla="*/ 0 w 12192000"/>
              <a:gd name="connsiteY3" fmla="*/ 3509091 h 350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09091">
                <a:moveTo>
                  <a:pt x="0" y="0"/>
                </a:moveTo>
                <a:lnTo>
                  <a:pt x="12192000" y="0"/>
                </a:lnTo>
                <a:lnTo>
                  <a:pt x="12192000" y="3509091"/>
                </a:lnTo>
                <a:lnTo>
                  <a:pt x="0" y="35090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3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5D56C6-EA00-42CB-A6FB-89C7A1056A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1" y="1146630"/>
            <a:ext cx="3193143" cy="3933371"/>
          </a:xfrm>
          <a:custGeom>
            <a:avLst/>
            <a:gdLst>
              <a:gd name="connsiteX0" fmla="*/ 0 w 3193143"/>
              <a:gd name="connsiteY0" fmla="*/ 0 h 3933371"/>
              <a:gd name="connsiteX1" fmla="*/ 3193143 w 3193143"/>
              <a:gd name="connsiteY1" fmla="*/ 0 h 3933371"/>
              <a:gd name="connsiteX2" fmla="*/ 3193143 w 3193143"/>
              <a:gd name="connsiteY2" fmla="*/ 3933371 h 3933371"/>
              <a:gd name="connsiteX3" fmla="*/ 0 w 3193143"/>
              <a:gd name="connsiteY3" fmla="*/ 3933371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3" h="3933371">
                <a:moveTo>
                  <a:pt x="0" y="0"/>
                </a:moveTo>
                <a:lnTo>
                  <a:pt x="3193143" y="0"/>
                </a:lnTo>
                <a:lnTo>
                  <a:pt x="3193143" y="3933371"/>
                </a:lnTo>
                <a:lnTo>
                  <a:pt x="0" y="39333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B5BE3E-46A0-49BF-9A7E-6C1741FD1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99504" y="800921"/>
            <a:ext cx="3801410" cy="3801412"/>
          </a:xfrm>
          <a:custGeom>
            <a:avLst/>
            <a:gdLst>
              <a:gd name="connsiteX0" fmla="*/ 1900705 w 3801410"/>
              <a:gd name="connsiteY0" fmla="*/ 0 h 3801412"/>
              <a:gd name="connsiteX1" fmla="*/ 3801410 w 3801410"/>
              <a:gd name="connsiteY1" fmla="*/ 1900706 h 3801412"/>
              <a:gd name="connsiteX2" fmla="*/ 1900705 w 3801410"/>
              <a:gd name="connsiteY2" fmla="*/ 3801412 h 3801412"/>
              <a:gd name="connsiteX3" fmla="*/ 0 w 3801410"/>
              <a:gd name="connsiteY3" fmla="*/ 1900706 h 3801412"/>
              <a:gd name="connsiteX4" fmla="*/ 1900705 w 3801410"/>
              <a:gd name="connsiteY4" fmla="*/ 0 h 380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410" h="3801412">
                <a:moveTo>
                  <a:pt x="1900705" y="0"/>
                </a:moveTo>
                <a:cubicBezTo>
                  <a:pt x="2950435" y="0"/>
                  <a:pt x="3801410" y="850975"/>
                  <a:pt x="3801410" y="1900706"/>
                </a:cubicBezTo>
                <a:cubicBezTo>
                  <a:pt x="3801410" y="2950437"/>
                  <a:pt x="2950435" y="3801412"/>
                  <a:pt x="1900705" y="3801412"/>
                </a:cubicBezTo>
                <a:cubicBezTo>
                  <a:pt x="850975" y="3801412"/>
                  <a:pt x="0" y="2950437"/>
                  <a:pt x="0" y="1900706"/>
                </a:cubicBezTo>
                <a:cubicBezTo>
                  <a:pt x="0" y="850975"/>
                  <a:pt x="850975" y="0"/>
                  <a:pt x="19007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E06044-7FE0-482F-921B-6A60B0928805}"/>
              </a:ext>
            </a:extLst>
          </p:cNvPr>
          <p:cNvSpPr/>
          <p:nvPr userDrawn="1"/>
        </p:nvSpPr>
        <p:spPr>
          <a:xfrm>
            <a:off x="5670677" y="0"/>
            <a:ext cx="6521323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F56FBF-8C39-4D21-A4D1-85729E8D088B}"/>
              </a:ext>
            </a:extLst>
          </p:cNvPr>
          <p:cNvSpPr/>
          <p:nvPr userDrawn="1"/>
        </p:nvSpPr>
        <p:spPr>
          <a:xfrm>
            <a:off x="499674" y="445958"/>
            <a:ext cx="11192654" cy="59660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508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5524A7-39AC-4B92-A6B9-3E973D7BA2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8678" y="1142999"/>
            <a:ext cx="4571999" cy="4571999"/>
          </a:xfrm>
          <a:prstGeom prst="rect">
            <a:avLst/>
          </a:prstGeom>
          <a:noFill/>
          <a:effectLst>
            <a:outerShdw blurRad="571500" sx="89000" sy="89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3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10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4" r:id="rId3"/>
    <p:sldLayoutId id="2147483656" r:id="rId4"/>
    <p:sldLayoutId id="2147483658" r:id="rId5"/>
    <p:sldLayoutId id="2147483665" r:id="rId6"/>
    <p:sldLayoutId id="2147483669" r:id="rId7"/>
    <p:sldLayoutId id="2147483670" r:id="rId8"/>
    <p:sldLayoutId id="2147483676" r:id="rId9"/>
    <p:sldLayoutId id="2147483684" r:id="rId10"/>
    <p:sldLayoutId id="2147483690" r:id="rId11"/>
    <p:sldLayoutId id="2147483693" r:id="rId12"/>
    <p:sldLayoutId id="2147483710" r:id="rId13"/>
    <p:sldLayoutId id="2147483711" r:id="rId14"/>
    <p:sldLayoutId id="2147483712" r:id="rId15"/>
    <p:sldLayoutId id="2147483715" r:id="rId16"/>
    <p:sldLayoutId id="2147483717" r:id="rId17"/>
    <p:sldLayoutId id="2147483718" r:id="rId18"/>
    <p:sldLayoutId id="214748372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xd.adobe.com/view/8d1a3d16-b129-4bbb-7330-6daf8500c8b5-fb2b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33B779B5-8513-41BF-B49A-BDF7765CE5F9}"/>
              </a:ext>
            </a:extLst>
          </p:cNvPr>
          <p:cNvSpPr/>
          <p:nvPr/>
        </p:nvSpPr>
        <p:spPr>
          <a:xfrm>
            <a:off x="934387" y="953749"/>
            <a:ext cx="5161613" cy="516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C0EECD-71DD-487F-BD92-B45F47C2FD81}"/>
              </a:ext>
            </a:extLst>
          </p:cNvPr>
          <p:cNvSpPr txBox="1"/>
          <p:nvPr/>
        </p:nvSpPr>
        <p:spPr>
          <a:xfrm>
            <a:off x="1734782" y="1826395"/>
            <a:ext cx="303731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涵碧樓</a:t>
            </a:r>
            <a:endParaRPr lang="en-US" altLang="zh-CN" sz="6600" b="1" dirty="0">
              <a:solidFill>
                <a:schemeClr val="tx1">
                  <a:lumMod val="75000"/>
                  <a:lumOff val="25000"/>
                </a:schemeClr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  <a:p>
            <a:r>
              <a:rPr lang="zh-TW" alt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</a:t>
            </a:r>
            <a:endParaRPr lang="en-US" sz="2800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6CB471-4F29-4124-956B-525D0D285E7D}"/>
              </a:ext>
            </a:extLst>
          </p:cNvPr>
          <p:cNvGrpSpPr/>
          <p:nvPr/>
        </p:nvGrpSpPr>
        <p:grpSpPr>
          <a:xfrm>
            <a:off x="1490015" y="3365278"/>
            <a:ext cx="3526847" cy="1537297"/>
            <a:chOff x="1490015" y="3365278"/>
            <a:chExt cx="3526847" cy="1537297"/>
          </a:xfrm>
          <a:solidFill>
            <a:srgbClr val="FFEADC">
              <a:alpha val="87843"/>
            </a:srgbClr>
          </a:solidFill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280B16F-E6D2-4A05-8464-A459D97C8FE2}"/>
                </a:ext>
              </a:extLst>
            </p:cNvPr>
            <p:cNvSpPr txBox="1"/>
            <p:nvPr/>
          </p:nvSpPr>
          <p:spPr>
            <a:xfrm>
              <a:off x="1490015" y="3365278"/>
              <a:ext cx="2664904" cy="400110"/>
            </a:xfrm>
            <a:prstGeom prst="rect">
              <a:avLst/>
            </a:prstGeom>
            <a:solidFill>
              <a:srgbClr val="FFD77F">
                <a:alpha val="9098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第四組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1A53FEF-C617-4AB9-821E-7D46566086D4}"/>
                </a:ext>
              </a:extLst>
            </p:cNvPr>
            <p:cNvSpPr txBox="1"/>
            <p:nvPr/>
          </p:nvSpPr>
          <p:spPr>
            <a:xfrm>
              <a:off x="1490015" y="3789450"/>
              <a:ext cx="3526847" cy="11131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老師：石佳宜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組員：郭子墉、黃毓荃、黃奕鈞、嚴敬凱、李冠暶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0195DDD2-401C-4D15-800E-DECEA79593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>
            <a:fillRect/>
          </a:stretch>
        </p:blipFill>
        <p:spPr>
          <a:xfrm flipH="1">
            <a:off x="6096000" y="487806"/>
            <a:ext cx="5161613" cy="5161613"/>
          </a:xfrm>
        </p:spPr>
      </p:pic>
      <p:grpSp>
        <p:nvGrpSpPr>
          <p:cNvPr id="10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6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9A0723-56ED-A946-BED9-59D4B64C98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86"/>
          <a:stretch/>
        </p:blipFill>
        <p:spPr>
          <a:xfrm>
            <a:off x="6015150" y="439569"/>
            <a:ext cx="525711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66831"/>
      </p:ext>
    </p:extLst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>
          <a:xfrm>
            <a:off x="0" y="885928"/>
            <a:ext cx="12192000" cy="478318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4811063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239362" y="1234145"/>
            <a:ext cx="5499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用戶輪廓（年齡及性別）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106094" y="3045191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52B4CF7-DEA9-BD43-8547-306FDE1A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297" y="850520"/>
            <a:ext cx="6273605" cy="267612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B18A065-911B-8240-B3C4-B1FC9166D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297" y="3535440"/>
            <a:ext cx="6273605" cy="2155556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FC1D2763-7E4B-6747-BF43-A8448F82DCB8}"/>
              </a:ext>
            </a:extLst>
          </p:cNvPr>
          <p:cNvSpPr txBox="1"/>
          <p:nvPr/>
        </p:nvSpPr>
        <p:spPr>
          <a:xfrm>
            <a:off x="210766" y="2786513"/>
            <a:ext cx="5300658" cy="1015663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新訪客和回訪者年齡分布圖和性別比例如右，由此圖可知</a:t>
            </a:r>
            <a:r>
              <a:rPr lang="zh-TW" altLang="en-US" sz="2000">
                <a:latin typeface="Heiti SC Medium" pitchFamily="2" charset="-128"/>
                <a:ea typeface="Heiti SC Medium" pitchFamily="2" charset="-128"/>
              </a:rPr>
              <a:t>大多數</a:t>
            </a:r>
            <a:r>
              <a:rPr lang="zh-TW" altLang="en-US" sz="2000" smtClean="0">
                <a:latin typeface="Heiti SC Medium" pitchFamily="2" charset="-128"/>
                <a:ea typeface="Heiti SC Medium" pitchFamily="2" charset="-128"/>
              </a:rPr>
              <a:t>的使用者為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歲，且有約莫</a:t>
            </a:r>
            <a:r>
              <a:rPr lang="en-US" altLang="zh-TW" sz="2000">
                <a:latin typeface="Heiti SC Medium" pitchFamily="2" charset="-128"/>
                <a:ea typeface="Heiti SC Medium" pitchFamily="2" charset="-128"/>
              </a:rPr>
              <a:t>60</a:t>
            </a:r>
            <a:r>
              <a:rPr lang="en-US" altLang="zh-TW" sz="2000" smtClean="0">
                <a:latin typeface="Heiti SC Medium" pitchFamily="2" charset="-128"/>
                <a:ea typeface="Heiti SC Medium" pitchFamily="2" charset="-128"/>
              </a:rPr>
              <a:t>%</a:t>
            </a:r>
            <a:r>
              <a:rPr lang="zh-TW" altLang="en-US" sz="2000" smtClean="0">
                <a:latin typeface="Heiti SC Medium" pitchFamily="2" charset="-128"/>
                <a:ea typeface="Heiti SC Medium" pitchFamily="2" charset="-128"/>
              </a:rPr>
              <a:t>使用者為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女性。</a:t>
            </a:r>
          </a:p>
        </p:txBody>
      </p:sp>
    </p:spTree>
    <p:extLst>
      <p:ext uri="{BB962C8B-B14F-4D97-AF65-F5344CB8AC3E}">
        <p14:creationId xmlns:p14="http://schemas.microsoft.com/office/powerpoint/2010/main" val="2762915542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247499" y="1096592"/>
            <a:ext cx="5425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用戶輪廓（年齡及性別）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781E652-E1D9-3443-B651-DD54A7209759}"/>
              </a:ext>
            </a:extLst>
          </p:cNvPr>
          <p:cNvGrpSpPr/>
          <p:nvPr/>
        </p:nvGrpSpPr>
        <p:grpSpPr>
          <a:xfrm>
            <a:off x="303985" y="2127183"/>
            <a:ext cx="6798132" cy="4177283"/>
            <a:chOff x="0" y="-1"/>
            <a:chExt cx="6150560" cy="2662938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3608F6C0-988F-5A4B-A430-C7C0E45D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762385" cy="26629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D8AC557-CD10-4F42-8BBF-F17D3749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2385" y="-1"/>
              <a:ext cx="1388175" cy="26629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6BC403-1A50-0449-9CE9-E1CAFF065F9A}"/>
              </a:ext>
            </a:extLst>
          </p:cNvPr>
          <p:cNvSpPr txBox="1"/>
          <p:nvPr/>
        </p:nvSpPr>
        <p:spPr>
          <a:xfrm>
            <a:off x="7662243" y="4883733"/>
            <a:ext cx="355309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dirty="0"/>
              <a:t>從上例推斷，</a:t>
            </a:r>
            <a:r>
              <a:rPr kumimoji="1" lang="en-US" altLang="zh-TW" dirty="0"/>
              <a:t>25-34</a:t>
            </a:r>
            <a:r>
              <a:rPr kumimoji="1" lang="zh-CN" altLang="en-US" dirty="0"/>
              <a:t>歲的女性幾乎訂購的房型為雙人房，而</a:t>
            </a:r>
            <a:r>
              <a:rPr kumimoji="1" lang="en-US" altLang="zh-CN" dirty="0"/>
              <a:t>34-44</a:t>
            </a:r>
            <a:r>
              <a:rPr kumimoji="1" lang="zh-CN" altLang="en-US" dirty="0"/>
              <a:t>歲不論性別訂購的房型幾乎為家庭式房型。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6601418" y="520041"/>
            <a:ext cx="5300658" cy="3477875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依據男女以及性別來分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1.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用戶數的前四大類型分別是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女性、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35-44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女性、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男性以及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35-44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男性，所以其實用戶是介於年輕族群到中年族群的，但還是以女性的數量為多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2.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從單次交易收益排行來看，則發現男性收益反而較女性多，有趣的是！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的男性平均單次交易約為</a:t>
            </a:r>
            <a:r>
              <a:rPr lang="en-US" altLang="zh-CN" sz="2000" dirty="0">
                <a:latin typeface="Heiti SC Medium" pitchFamily="2" charset="-128"/>
                <a:ea typeface="Heiti SC Medium" pitchFamily="2" charset="-128"/>
              </a:rPr>
              <a:t>25190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元</a:t>
            </a:r>
            <a:endParaRPr lang="en-US" altLang="zh-CN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的女姓平均單次交易約為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19605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元</a:t>
            </a:r>
            <a:endParaRPr lang="en-US" altLang="zh-CN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34-44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的女姓平均單次交易約為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28878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元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34-44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的男姓平均單次交易約為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32670</a:t>
            </a:r>
            <a:r>
              <a:rPr lang="zh-CN" altLang="en-US" sz="2000" dirty="0">
                <a:latin typeface="Heiti SC Medium" pitchFamily="2" charset="-128"/>
                <a:ea typeface="Heiti SC Medium" pitchFamily="2" charset="-128"/>
              </a:rPr>
              <a:t>元</a:t>
            </a:r>
            <a:endParaRPr lang="en-US" altLang="zh-CN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BB335B-F2F0-4647-9820-EA7A47926613}"/>
              </a:ext>
            </a:extLst>
          </p:cNvPr>
          <p:cNvSpPr/>
          <p:nvPr/>
        </p:nvSpPr>
        <p:spPr>
          <a:xfrm>
            <a:off x="448676" y="3820325"/>
            <a:ext cx="3494029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CF6DDB1-3053-384D-9237-67FC47CA9E8B}"/>
              </a:ext>
            </a:extLst>
          </p:cNvPr>
          <p:cNvSpPr/>
          <p:nvPr/>
        </p:nvSpPr>
        <p:spPr>
          <a:xfrm>
            <a:off x="5567785" y="2514600"/>
            <a:ext cx="405579" cy="2325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01B707A-C47B-BB4B-AB57-A9E51A60CAD5}"/>
              </a:ext>
            </a:extLst>
          </p:cNvPr>
          <p:cNvSpPr/>
          <p:nvPr/>
        </p:nvSpPr>
        <p:spPr>
          <a:xfrm>
            <a:off x="448675" y="4319176"/>
            <a:ext cx="3494029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741300747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498616" y="1222570"/>
            <a:ext cx="4768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用戶輪廓（地區）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A345524-5226-D847-9BCF-BFC53EC4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22" y="2174167"/>
            <a:ext cx="6521342" cy="4001046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82E979B7-835D-FE42-864C-75FAAC68BEBF}"/>
              </a:ext>
            </a:extLst>
          </p:cNvPr>
          <p:cNvSpPr txBox="1"/>
          <p:nvPr/>
        </p:nvSpPr>
        <p:spPr>
          <a:xfrm>
            <a:off x="6643686" y="5454404"/>
            <a:ext cx="530065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sz="2000" dirty="0"/>
              <a:t>提問：為何加入次要維度，如：性別、年齡等，會導致收益數據喪失，是因為</a:t>
            </a:r>
            <a:r>
              <a:rPr kumimoji="1" lang="en-US" altLang="zh-TW" sz="2000" dirty="0"/>
              <a:t>GA</a:t>
            </a:r>
            <a:r>
              <a:rPr kumimoji="1" lang="zh-CN" altLang="en-US" sz="2000"/>
              <a:t>捕捉</a:t>
            </a:r>
            <a:r>
              <a:rPr kumimoji="1" lang="zh-CN" altLang="en-US" sz="2000" smtClean="0"/>
              <a:t>不到使用者性別</a:t>
            </a:r>
            <a:r>
              <a:rPr kumimoji="1" lang="zh-CN" altLang="en-US" sz="2000" dirty="0"/>
              <a:t>、年齡嗎？</a:t>
            </a:r>
            <a:endParaRPr kumimoji="1" lang="zh-TW" altLang="en-US" sz="20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49E2D22-05DC-844D-869A-FB1DC90E065E}"/>
              </a:ext>
            </a:extLst>
          </p:cNvPr>
          <p:cNvSpPr/>
          <p:nvPr/>
        </p:nvSpPr>
        <p:spPr>
          <a:xfrm>
            <a:off x="812819" y="4029834"/>
            <a:ext cx="6761148" cy="2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FC8EAD9-51D6-F14B-87E6-041C72431A08}"/>
              </a:ext>
            </a:extLst>
          </p:cNvPr>
          <p:cNvSpPr/>
          <p:nvPr/>
        </p:nvSpPr>
        <p:spPr>
          <a:xfrm>
            <a:off x="812819" y="4456996"/>
            <a:ext cx="6761148" cy="2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998434-A9D7-E441-8970-1FE8E249E634}"/>
              </a:ext>
            </a:extLst>
          </p:cNvPr>
          <p:cNvSpPr/>
          <p:nvPr/>
        </p:nvSpPr>
        <p:spPr>
          <a:xfrm>
            <a:off x="812819" y="4693727"/>
            <a:ext cx="6761148" cy="2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BE819C-0CEB-ED41-A503-B2F6821C4F14}"/>
              </a:ext>
            </a:extLst>
          </p:cNvPr>
          <p:cNvSpPr/>
          <p:nvPr/>
        </p:nvSpPr>
        <p:spPr>
          <a:xfrm>
            <a:off x="812819" y="4929538"/>
            <a:ext cx="6761148" cy="2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815A6EF-F45E-A841-A42E-38B41B7BC033}"/>
              </a:ext>
            </a:extLst>
          </p:cNvPr>
          <p:cNvSpPr txBox="1"/>
          <p:nvPr/>
        </p:nvSpPr>
        <p:spPr>
          <a:xfrm>
            <a:off x="1024298" y="2239726"/>
            <a:ext cx="4801314" cy="369332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台灣為最主要客源，其次為美國、中國、香港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766914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占位符 20">
            <a:extLst>
              <a:ext uri="{FF2B5EF4-FFF2-40B4-BE49-F238E27FC236}">
                <a16:creationId xmlns:a16="http://schemas.microsoft.com/office/drawing/2014/main" id="{6117D3CA-32B1-2545-BF24-78830D3B2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/>
        </p:nvSpPr>
        <p:spPr>
          <a:xfrm>
            <a:off x="1259742" y="3998281"/>
            <a:ext cx="213981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</a:rPr>
              <a:t>Ut wisi enim ad minim veniam, quis nostrud exerci tation ullamcorper nibh euismod tincidunt ut laoreet dolore magna aliquam erat volutpat.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19173" y="25496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项目名称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77746" y="72684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sp>
        <p:nvSpPr>
          <p:cNvPr id="43" name="矩形 42"/>
          <p:cNvSpPr/>
          <p:nvPr/>
        </p:nvSpPr>
        <p:spPr>
          <a:xfrm>
            <a:off x="1673061" y="3071226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chemeClr val="bg1">
                    <a:alpha val="54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Entry Name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E3B4EEA-450C-184B-9DD6-655FC2B18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64" y="1549654"/>
            <a:ext cx="10981073" cy="446844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05DE01EF-61E9-0B47-A0DD-7E628B26B7A8}"/>
              </a:ext>
            </a:extLst>
          </p:cNvPr>
          <p:cNvSpPr txBox="1"/>
          <p:nvPr/>
        </p:nvSpPr>
        <p:spPr>
          <a:xfrm>
            <a:off x="3831989" y="2364794"/>
            <a:ext cx="7352102" cy="378406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lang="zh-TW" altLang="en-US" smtClean="0">
                <a:latin typeface="Heiti SC Medium" pitchFamily="2" charset="-128"/>
                <a:ea typeface="Heiti SC Medium" pitchFamily="2" charset="-128"/>
              </a:rPr>
              <a:t>將使用者以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流量方式區隔，發現使用行動裝置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(mobile)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的人佔一半以上。</a:t>
            </a:r>
          </a:p>
        </p:txBody>
      </p:sp>
    </p:spTree>
    <p:extLst>
      <p:ext uri="{BB962C8B-B14F-4D97-AF65-F5344CB8AC3E}">
        <p14:creationId xmlns:p14="http://schemas.microsoft.com/office/powerpoint/2010/main" val="210574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20">
            <a:extLst>
              <a:ext uri="{FF2B5EF4-FFF2-40B4-BE49-F238E27FC236}">
                <a16:creationId xmlns:a16="http://schemas.microsoft.com/office/drawing/2014/main" id="{F1089C86-D575-4A49-95EC-5655ABED7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/>
        </p:nvSpPr>
        <p:spPr>
          <a:xfrm>
            <a:off x="1259742" y="3998281"/>
            <a:ext cx="213981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</a:rPr>
              <a:t>Ut wisi enim ad minim veniam, quis nostrud exerci tation ullamcorper nibh euismod tincidunt ut laoreet dolore magna aliquam erat volutpat.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19173" y="25496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项目名称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77746" y="72684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sp>
        <p:nvSpPr>
          <p:cNvPr id="43" name="矩形 42"/>
          <p:cNvSpPr/>
          <p:nvPr/>
        </p:nvSpPr>
        <p:spPr>
          <a:xfrm>
            <a:off x="1673061" y="3071226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chemeClr val="bg1">
                    <a:alpha val="54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Entry Name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7D52B56-847D-7C40-ABEE-D31B0E6D0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008" y="1335730"/>
            <a:ext cx="10682633" cy="4276672"/>
          </a:xfrm>
          <a:prstGeom prst="rect">
            <a:avLst/>
          </a:prstGeom>
        </p:spPr>
      </p:pic>
      <p:sp>
        <p:nvSpPr>
          <p:cNvPr id="18" name="Google Shape;85;p18">
            <a:extLst>
              <a:ext uri="{FF2B5EF4-FFF2-40B4-BE49-F238E27FC236}">
                <a16:creationId xmlns:a16="http://schemas.microsoft.com/office/drawing/2014/main" id="{B5175845-CA9A-404F-84AE-B1F5D4EE0E90}"/>
              </a:ext>
            </a:extLst>
          </p:cNvPr>
          <p:cNvSpPr txBox="1">
            <a:spLocks/>
          </p:cNvSpPr>
          <p:nvPr/>
        </p:nvSpPr>
        <p:spPr>
          <a:xfrm>
            <a:off x="2454873" y="5568334"/>
            <a:ext cx="7282255" cy="632569"/>
          </a:xfrm>
          <a:prstGeom prst="rect">
            <a:avLst/>
          </a:prstGeom>
          <a:solidFill>
            <a:srgbClr val="FFE6D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zh-TW" altLang="en-US">
                <a:latin typeface="Heiti SC Medium" pitchFamily="2" charset="-128"/>
                <a:ea typeface="Heiti SC Medium" pitchFamily="2" charset="-128"/>
              </a:rPr>
              <a:t>此</a:t>
            </a:r>
            <a:r>
              <a:rPr lang="zh-TW" altLang="en-US" smtClean="0">
                <a:latin typeface="Heiti SC Medium" pitchFamily="2" charset="-128"/>
                <a:ea typeface="Heiti SC Medium" pitchFamily="2" charset="-128"/>
              </a:rPr>
              <a:t>為使用者總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覽表，回訪</a:t>
            </a:r>
            <a:r>
              <a:rPr lang="zh-TW" altLang="en-US">
                <a:latin typeface="Heiti SC Medium" pitchFamily="2" charset="-128"/>
                <a:ea typeface="Heiti SC Medium" pitchFamily="2" charset="-128"/>
              </a:rPr>
              <a:t>者</a:t>
            </a:r>
            <a:r>
              <a:rPr lang="zh-TW" altLang="en-US" smtClean="0">
                <a:latin typeface="Heiti SC Medium" pitchFamily="2" charset="-128"/>
                <a:ea typeface="Heiti SC Medium" pitchFamily="2" charset="-128"/>
              </a:rPr>
              <a:t>占使用者約莫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15%</a:t>
            </a:r>
            <a:endParaRPr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09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20">
            <a:extLst>
              <a:ext uri="{FF2B5EF4-FFF2-40B4-BE49-F238E27FC236}">
                <a16:creationId xmlns:a16="http://schemas.microsoft.com/office/drawing/2014/main" id="{FB0F294B-4FE3-F144-9D0A-AE92D7D39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/>
        </p:nvSpPr>
        <p:spPr>
          <a:xfrm>
            <a:off x="1259742" y="3998281"/>
            <a:ext cx="213981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</a:rPr>
              <a:t>Ut wisi enim ad minim veniam, quis nostrud exerci tation ullamcorper nibh euismod tincidunt ut laoreet dolore magna aliquam erat volutpat.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19173" y="25496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项目名称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77746" y="72684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sp>
        <p:nvSpPr>
          <p:cNvPr id="43" name="矩形 42"/>
          <p:cNvSpPr/>
          <p:nvPr/>
        </p:nvSpPr>
        <p:spPr>
          <a:xfrm>
            <a:off x="1673061" y="3071226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chemeClr val="bg1">
                    <a:alpha val="54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Entry Name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15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622731B-17A9-8C4B-B1DA-A4576E5B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69" y="1434733"/>
            <a:ext cx="10379763" cy="456066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641351-7DD6-C048-804D-93A27E049514}"/>
              </a:ext>
            </a:extLst>
          </p:cNvPr>
          <p:cNvSpPr txBox="1"/>
          <p:nvPr/>
        </p:nvSpPr>
        <p:spPr>
          <a:xfrm>
            <a:off x="2329651" y="5973328"/>
            <a:ext cx="7953328" cy="646331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社群流量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lang="en" altLang="zh-TW" dirty="0">
                <a:latin typeface="Heiti SC Medium" pitchFamily="2" charset="-128"/>
                <a:ea typeface="Heiti SC Medium" pitchFamily="2" charset="-128"/>
              </a:rPr>
              <a:t>Social Traffic)</a:t>
            </a:r>
            <a:r>
              <a:rPr lang="zh-TW" altLang="en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只有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1.68%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，代表涵碧樓在社群媒體上面做的廣告可能比較少，或者是做的不亮眼導致透過社群進來的流量非常少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8D6CFB-151F-7F44-A0C9-0425C5920C00}"/>
              </a:ext>
            </a:extLst>
          </p:cNvPr>
          <p:cNvSpPr/>
          <p:nvPr/>
        </p:nvSpPr>
        <p:spPr>
          <a:xfrm>
            <a:off x="1083687" y="5650926"/>
            <a:ext cx="10269427" cy="210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4DFC8FB-0C86-984E-B8EC-12ABEC6A0645}"/>
              </a:ext>
            </a:extLst>
          </p:cNvPr>
          <p:cNvSpPr/>
          <p:nvPr/>
        </p:nvSpPr>
        <p:spPr>
          <a:xfrm>
            <a:off x="1083688" y="4353622"/>
            <a:ext cx="10269426" cy="190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009581-A52A-534F-A8A0-D6C43767DC81}"/>
              </a:ext>
            </a:extLst>
          </p:cNvPr>
          <p:cNvSpPr txBox="1"/>
          <p:nvPr/>
        </p:nvSpPr>
        <p:spPr>
          <a:xfrm>
            <a:off x="1665779" y="3517917"/>
            <a:ext cx="8617200" cy="646331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隨機搜尋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lang="en" altLang="zh-TW" dirty="0">
                <a:latin typeface="Heiti SC Medium" pitchFamily="2" charset="-128"/>
                <a:ea typeface="Heiti SC Medium" pitchFamily="2" charset="-128"/>
              </a:rPr>
              <a:t>organic search)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的流量最高，有將近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成的用戶。代表有將近</a:t>
            </a:r>
            <a:r>
              <a:rPr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成的用戶他們是原本就有打算要訂房了，才會直接搜尋涵碧樓的訂房網站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62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20">
            <a:extLst>
              <a:ext uri="{FF2B5EF4-FFF2-40B4-BE49-F238E27FC236}">
                <a16:creationId xmlns:a16="http://schemas.microsoft.com/office/drawing/2014/main" id="{416CECF5-0D09-4449-8B3C-9BFFDB89A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4977746" y="72684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3305FB7-C015-8740-B535-43599392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238" y="3017276"/>
            <a:ext cx="5963641" cy="248658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8005583-DDDB-934C-A863-3FFE8E990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59" y="3017276"/>
            <a:ext cx="5231320" cy="284350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7EBAEA-EC70-FB4A-8C4B-B7FE0891BBB7}"/>
              </a:ext>
            </a:extLst>
          </p:cNvPr>
          <p:cNvSpPr txBox="1"/>
          <p:nvPr/>
        </p:nvSpPr>
        <p:spPr>
          <a:xfrm>
            <a:off x="1905000" y="1637481"/>
            <a:ext cx="8712784" cy="1015663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流量分析當中</a:t>
            </a:r>
            <a:r>
              <a:rPr kumimoji="1" lang="zh-TW" altLang="en-US" sz="200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TW" altLang="en-US" sz="2000" smtClean="0">
                <a:latin typeface="Heiti SC Medium" pitchFamily="2" charset="-128"/>
                <a:ea typeface="Heiti SC Medium" pitchFamily="2" charset="-128"/>
              </a:rPr>
              <a:t>佔使用者人數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最多的為</a:t>
            </a:r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Organic Search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，但收益卻遠低於</a:t>
            </a:r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Referral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，而我們實際將</a:t>
            </a:r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Organic Search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的關鍵字上網搜尋後發現，沒有找到訂房網站連結，大多是找到涵碧樓的中文官網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8C5B7B-B1C2-AF4E-A881-79D01721FCEA}"/>
              </a:ext>
            </a:extLst>
          </p:cNvPr>
          <p:cNvSpPr/>
          <p:nvPr/>
        </p:nvSpPr>
        <p:spPr>
          <a:xfrm>
            <a:off x="5689238" y="4926770"/>
            <a:ext cx="6031048" cy="210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656CC1-B89C-3A4F-95F5-AA5E13540C4C}"/>
              </a:ext>
            </a:extLst>
          </p:cNvPr>
          <p:cNvSpPr/>
          <p:nvPr/>
        </p:nvSpPr>
        <p:spPr>
          <a:xfrm>
            <a:off x="5689239" y="4555009"/>
            <a:ext cx="6031048" cy="210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782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20">
            <a:extLst>
              <a:ext uri="{FF2B5EF4-FFF2-40B4-BE49-F238E27FC236}">
                <a16:creationId xmlns:a16="http://schemas.microsoft.com/office/drawing/2014/main" id="{C0F2DF0E-2053-3941-94EC-0C90B6609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4900802" y="726846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流量分析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17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DF215FA-B3B1-6346-8E74-CC6E68CC1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763" y="2191664"/>
            <a:ext cx="6154121" cy="319778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0C461C3-361E-104E-AF98-236ACFF1AEFB}"/>
              </a:ext>
            </a:extLst>
          </p:cNvPr>
          <p:cNvSpPr txBox="1"/>
          <p:nvPr/>
        </p:nvSpPr>
        <p:spPr>
          <a:xfrm>
            <a:off x="700803" y="3918574"/>
            <a:ext cx="454151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建議可以將涵碧樓訂房網站進行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SEO</a:t>
            </a:r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優化</a:t>
            </a:r>
            <a:r>
              <a:rPr kumimoji="1" lang="zh-CN" altLang="en-US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CN" altLang="en-US" smtClean="0">
                <a:latin typeface="Heiti SC Medium" pitchFamily="2" charset="-128"/>
                <a:ea typeface="Heiti SC Medium" pitchFamily="2" charset="-128"/>
              </a:rPr>
              <a:t>提高使用者經驗</a:t>
            </a:r>
            <a:r>
              <a:rPr kumimoji="1" lang="zh-CN" altLang="en-US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CN" altLang="en-US" smtClean="0">
                <a:latin typeface="Heiti SC Medium" pitchFamily="2" charset="-128"/>
                <a:ea typeface="Heiti SC Medium" pitchFamily="2" charset="-128"/>
              </a:rPr>
              <a:t>讓使用者在</a:t>
            </a:r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搜尋的過程中，能更直接接觸訂房網站，而不是中文官網。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F3D1C7-FBC0-5C4D-A8E3-F5604ECF2670}"/>
              </a:ext>
            </a:extLst>
          </p:cNvPr>
          <p:cNvSpPr txBox="1"/>
          <p:nvPr/>
        </p:nvSpPr>
        <p:spPr>
          <a:xfrm>
            <a:off x="979914" y="2405238"/>
            <a:ext cx="4262399" cy="923330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接著點擊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Referral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，原來多數的交易</a:t>
            </a:r>
            <a:r>
              <a:rPr kumimoji="1" lang="zh-TW" altLang="en-US">
                <a:latin typeface="Heiti SC Medium" pitchFamily="2" charset="-128"/>
                <a:ea typeface="Heiti SC Medium" pitchFamily="2" charset="-128"/>
              </a:rPr>
              <a:t>都</a:t>
            </a:r>
            <a:r>
              <a:rPr kumimoji="1" lang="zh-TW" altLang="en-US" smtClean="0">
                <a:latin typeface="Heiti SC Medium" pitchFamily="2" charset="-128"/>
                <a:ea typeface="Heiti SC Medium" pitchFamily="2" charset="-128"/>
              </a:rPr>
              <a:t>是使用者透過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涵碧樓中文官網後來到訂房網站，進而完成交易的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81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165C957-3D46-43DB-A567-AF5465803876}"/>
              </a:ext>
            </a:extLst>
          </p:cNvPr>
          <p:cNvGrpSpPr/>
          <p:nvPr/>
        </p:nvGrpSpPr>
        <p:grpSpPr>
          <a:xfrm>
            <a:off x="9730425" y="1690513"/>
            <a:ext cx="929505" cy="197631"/>
            <a:chOff x="7155669" y="4148967"/>
            <a:chExt cx="929505" cy="197631"/>
          </a:xfrm>
          <a:solidFill>
            <a:srgbClr val="748773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448F5E0-57B3-4110-8FB5-D2EF7789CF6E}"/>
                </a:ext>
              </a:extLst>
            </p:cNvPr>
            <p:cNvSpPr/>
            <p:nvPr/>
          </p:nvSpPr>
          <p:spPr>
            <a:xfrm>
              <a:off x="7155669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2C17CDF-B4AB-49CA-B6E6-FB151E1E8596}"/>
                </a:ext>
              </a:extLst>
            </p:cNvPr>
            <p:cNvSpPr/>
            <p:nvPr/>
          </p:nvSpPr>
          <p:spPr>
            <a:xfrm>
              <a:off x="7521606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74E07D-4FDE-4AB3-BA54-534FF192C71B}"/>
                </a:ext>
              </a:extLst>
            </p:cNvPr>
            <p:cNvSpPr/>
            <p:nvPr/>
          </p:nvSpPr>
          <p:spPr>
            <a:xfrm>
              <a:off x="7887543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B17A29E-3343-4AEE-BFA7-66B562261534}"/>
              </a:ext>
            </a:extLst>
          </p:cNvPr>
          <p:cNvSpPr txBox="1"/>
          <p:nvPr/>
        </p:nvSpPr>
        <p:spPr>
          <a:xfrm>
            <a:off x="6521324" y="1404609"/>
            <a:ext cx="4385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問題與發現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21" name="Google Shape;97;p20">
            <a:extLst>
              <a:ext uri="{FF2B5EF4-FFF2-40B4-BE49-F238E27FC236}">
                <a16:creationId xmlns:a16="http://schemas.microsoft.com/office/drawing/2014/main" id="{53DC82BD-6B2C-1646-A731-975FA77236CC}"/>
              </a:ext>
            </a:extLst>
          </p:cNvPr>
          <p:cNvSpPr txBox="1">
            <a:spLocks/>
          </p:cNvSpPr>
          <p:nvPr/>
        </p:nvSpPr>
        <p:spPr>
          <a:xfrm>
            <a:off x="857249" y="4557404"/>
            <a:ext cx="1073224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anose="020B0604020202020204" pitchFamily="34" charset="0"/>
              <a:buNone/>
            </a:pP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雖然主軸放在中文版訂房網站，但是使用英語頁面時就可以發現很大的漏洞，進來時完全沒有方案可以選擇，而且不管怎麼點都顯示</a:t>
            </a:r>
            <a:r>
              <a:rPr lang="en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has no  available</a:t>
            </a:r>
            <a:r>
              <a:rPr lang="zh-TW" altLang="e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讓人懷疑是不是系統根本錯誤，</a:t>
            </a:r>
            <a:r>
              <a:rPr lang="zh-TW" altLang="en-US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應該要放個月曆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在下方告訴大家還有哪一晚有空房比較直截了當。</a:t>
            </a:r>
          </a:p>
        </p:txBody>
      </p:sp>
      <p:pic>
        <p:nvPicPr>
          <p:cNvPr id="22" name="螢幕快照 2019-12-06 下午2.54.07.png">
            <a:extLst>
              <a:ext uri="{FF2B5EF4-FFF2-40B4-BE49-F238E27FC236}">
                <a16:creationId xmlns:a16="http://schemas.microsoft.com/office/drawing/2014/main" id="{7C7B660F-1576-354A-B29C-76E9A6BDB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1405" y="2174048"/>
            <a:ext cx="8542588" cy="2383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8212775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165C957-3D46-43DB-A567-AF5465803876}"/>
              </a:ext>
            </a:extLst>
          </p:cNvPr>
          <p:cNvGrpSpPr/>
          <p:nvPr/>
        </p:nvGrpSpPr>
        <p:grpSpPr>
          <a:xfrm>
            <a:off x="9730425" y="1690513"/>
            <a:ext cx="929505" cy="197631"/>
            <a:chOff x="7155669" y="4148967"/>
            <a:chExt cx="929505" cy="197631"/>
          </a:xfrm>
          <a:solidFill>
            <a:srgbClr val="748773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448F5E0-57B3-4110-8FB5-D2EF7789CF6E}"/>
                </a:ext>
              </a:extLst>
            </p:cNvPr>
            <p:cNvSpPr/>
            <p:nvPr/>
          </p:nvSpPr>
          <p:spPr>
            <a:xfrm>
              <a:off x="7155669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2C17CDF-B4AB-49CA-B6E6-FB151E1E8596}"/>
                </a:ext>
              </a:extLst>
            </p:cNvPr>
            <p:cNvSpPr/>
            <p:nvPr/>
          </p:nvSpPr>
          <p:spPr>
            <a:xfrm>
              <a:off x="7521606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74E07D-4FDE-4AB3-BA54-534FF192C71B}"/>
                </a:ext>
              </a:extLst>
            </p:cNvPr>
            <p:cNvSpPr/>
            <p:nvPr/>
          </p:nvSpPr>
          <p:spPr>
            <a:xfrm>
              <a:off x="7887543" y="4148967"/>
              <a:ext cx="197631" cy="197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B17A29E-3343-4AEE-BFA7-66B562261534}"/>
              </a:ext>
            </a:extLst>
          </p:cNvPr>
          <p:cNvSpPr txBox="1"/>
          <p:nvPr/>
        </p:nvSpPr>
        <p:spPr>
          <a:xfrm>
            <a:off x="6521324" y="1404609"/>
            <a:ext cx="4385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問題與發現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10" name="Google Shape;97;p20">
            <a:extLst>
              <a:ext uri="{FF2B5EF4-FFF2-40B4-BE49-F238E27FC236}">
                <a16:creationId xmlns:a16="http://schemas.microsoft.com/office/drawing/2014/main" id="{1858BB2C-0705-A345-9E28-BD55CCA453FC}"/>
              </a:ext>
            </a:extLst>
          </p:cNvPr>
          <p:cNvSpPr txBox="1">
            <a:spLocks/>
          </p:cNvSpPr>
          <p:nvPr/>
        </p:nvSpPr>
        <p:spPr>
          <a:xfrm>
            <a:off x="814389" y="2459954"/>
            <a:ext cx="1092993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34-44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歲為家庭式房型大宗，再來</a:t>
            </a:r>
            <a:r>
              <a:rPr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25-34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歲為主要收入族群。</a:t>
            </a:r>
            <a:endPara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大多數交易</a:t>
            </a:r>
            <a:r>
              <a:rPr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都</a:t>
            </a:r>
            <a:r>
              <a:rPr lang="zh-CN" altLang="en-US" smtClean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是使用者先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進入中文官網再進入訂房網站，建議可將訂房網站做</a:t>
            </a:r>
            <a:r>
              <a:rPr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SEO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優化。</a:t>
            </a:r>
            <a:endPara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spcAft>
                <a:spcPts val="1600"/>
              </a:spcAft>
              <a:buFont typeface="Wingdings" pitchFamily="2" charset="2"/>
              <a:buChar char="Ø"/>
            </a:pP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回訪者比例約莫</a:t>
            </a: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15%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，且交易次數有將近</a:t>
            </a: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97%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都是由回訪者提供。</a:t>
            </a:r>
            <a:endParaRPr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spcAft>
                <a:spcPts val="1600"/>
              </a:spcAft>
              <a:buFont typeface="Wingdings" pitchFamily="2" charset="2"/>
              <a:buChar char="Ø"/>
            </a:pP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有將近一半以上的人使用行動裝置瀏覽網頁。</a:t>
            </a:r>
          </a:p>
          <a:p>
            <a:pPr marL="0" indent="0">
              <a:spcAft>
                <a:spcPts val="1600"/>
              </a:spcAft>
              <a:buFont typeface="Arial" panose="020B0604020202020204" pitchFamily="34" charset="0"/>
              <a:buNone/>
            </a:pPr>
            <a:endParaRPr lang="zh-TW" altLang="en-US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7565755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86F94-C2D2-4125-B11B-891AF1373700}"/>
              </a:ext>
            </a:extLst>
          </p:cNvPr>
          <p:cNvSpPr/>
          <p:nvPr/>
        </p:nvSpPr>
        <p:spPr>
          <a:xfrm>
            <a:off x="0" y="3077029"/>
            <a:ext cx="9202057" cy="3091542"/>
          </a:xfrm>
          <a:prstGeom prst="rect">
            <a:avLst/>
          </a:pr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7B53FCA-B084-4370-AC81-0083CD602FB9}"/>
              </a:ext>
            </a:extLst>
          </p:cNvPr>
          <p:cNvSpPr/>
          <p:nvPr/>
        </p:nvSpPr>
        <p:spPr>
          <a:xfrm>
            <a:off x="10433009" y="173932"/>
            <a:ext cx="2003839" cy="2004537"/>
          </a:xfrm>
          <a:custGeom>
            <a:avLst/>
            <a:gdLst>
              <a:gd name="connsiteX0" fmla="*/ 4659977 w 4894762"/>
              <a:gd name="connsiteY0" fmla="*/ 3491024 h 4896466"/>
              <a:gd name="connsiteX1" fmla="*/ 4600155 w 4894762"/>
              <a:gd name="connsiteY1" fmla="*/ 3615207 h 4896466"/>
              <a:gd name="connsiteX2" fmla="*/ 3175440 w 4894762"/>
              <a:gd name="connsiteY2" fmla="*/ 4786399 h 4896466"/>
              <a:gd name="connsiteX3" fmla="*/ 3126507 w 4894762"/>
              <a:gd name="connsiteY3" fmla="*/ 4798981 h 4896466"/>
              <a:gd name="connsiteX4" fmla="*/ 4884212 w 4894762"/>
              <a:gd name="connsiteY4" fmla="*/ 2674618 h 4896466"/>
              <a:gd name="connsiteX5" fmla="*/ 4883003 w 4894762"/>
              <a:gd name="connsiteY5" fmla="*/ 2698551 h 4896466"/>
              <a:gd name="connsiteX6" fmla="*/ 4845904 w 4894762"/>
              <a:gd name="connsiteY6" fmla="*/ 2941638 h 4896466"/>
              <a:gd name="connsiteX7" fmla="*/ 4794531 w 4894762"/>
              <a:gd name="connsiteY7" fmla="*/ 3141433 h 4896466"/>
              <a:gd name="connsiteX8" fmla="*/ 2763488 w 4894762"/>
              <a:gd name="connsiteY8" fmla="*/ 4873790 h 4896466"/>
              <a:gd name="connsiteX9" fmla="*/ 2697728 w 4894762"/>
              <a:gd name="connsiteY9" fmla="*/ 4883826 h 4896466"/>
              <a:gd name="connsiteX10" fmla="*/ 2447410 w 4894762"/>
              <a:gd name="connsiteY10" fmla="*/ 4896466 h 4896466"/>
              <a:gd name="connsiteX11" fmla="*/ 2288679 w 4894762"/>
              <a:gd name="connsiteY11" fmla="*/ 4888451 h 4896466"/>
              <a:gd name="connsiteX12" fmla="*/ 4863096 w 4894762"/>
              <a:gd name="connsiteY12" fmla="*/ 2067481 h 4896466"/>
              <a:gd name="connsiteX13" fmla="*/ 4883003 w 4894762"/>
              <a:gd name="connsiteY13" fmla="*/ 2197916 h 4896466"/>
              <a:gd name="connsiteX14" fmla="*/ 4894762 w 4894762"/>
              <a:gd name="connsiteY14" fmla="*/ 2430794 h 4896466"/>
              <a:gd name="connsiteX15" fmla="*/ 2045850 w 4894762"/>
              <a:gd name="connsiteY15" fmla="*/ 4860744 h 4896466"/>
              <a:gd name="connsiteX16" fmla="*/ 1954006 w 4894762"/>
              <a:gd name="connsiteY16" fmla="*/ 4846727 h 4896466"/>
              <a:gd name="connsiteX17" fmla="*/ 1719381 w 4894762"/>
              <a:gd name="connsiteY17" fmla="*/ 4786399 h 4896466"/>
              <a:gd name="connsiteX18" fmla="*/ 1688601 w 4894762"/>
              <a:gd name="connsiteY18" fmla="*/ 4775133 h 4896466"/>
              <a:gd name="connsiteX19" fmla="*/ 4726513 w 4894762"/>
              <a:gd name="connsiteY19" fmla="*/ 1558831 h 4896466"/>
              <a:gd name="connsiteX20" fmla="*/ 4785575 w 4894762"/>
              <a:gd name="connsiteY20" fmla="*/ 1720203 h 4896466"/>
              <a:gd name="connsiteX21" fmla="*/ 4823233 w 4894762"/>
              <a:gd name="connsiteY21" fmla="*/ 1866658 h 4896466"/>
              <a:gd name="connsiteX22" fmla="*/ 1495956 w 4894762"/>
              <a:gd name="connsiteY22" fmla="*/ 4704624 h 4896466"/>
              <a:gd name="connsiteX23" fmla="*/ 1494447 w 4894762"/>
              <a:gd name="connsiteY23" fmla="*/ 4704072 h 4896466"/>
              <a:gd name="connsiteX24" fmla="*/ 1280437 w 4894762"/>
              <a:gd name="connsiteY24" fmla="*/ 4600978 h 4896466"/>
              <a:gd name="connsiteX25" fmla="*/ 1210012 w 4894762"/>
              <a:gd name="connsiteY25" fmla="*/ 4558194 h 4896466"/>
              <a:gd name="connsiteX26" fmla="*/ 4504196 w 4894762"/>
              <a:gd name="connsiteY26" fmla="*/ 1123307 h 4896466"/>
              <a:gd name="connsiteX27" fmla="*/ 4600155 w 4894762"/>
              <a:gd name="connsiteY27" fmla="*/ 1281260 h 4896466"/>
              <a:gd name="connsiteX28" fmla="*/ 4651549 w 4894762"/>
              <a:gd name="connsiteY28" fmla="*/ 1387948 h 4896466"/>
              <a:gd name="connsiteX29" fmla="*/ 1051796 w 4894762"/>
              <a:gd name="connsiteY29" fmla="*/ 4458318 h 4896466"/>
              <a:gd name="connsiteX30" fmla="*/ 890107 w 4894762"/>
              <a:gd name="connsiteY30" fmla="*/ 4337409 h 4896466"/>
              <a:gd name="connsiteX31" fmla="*/ 815466 w 4894762"/>
              <a:gd name="connsiteY31" fmla="*/ 4269570 h 4896466"/>
              <a:gd name="connsiteX32" fmla="*/ 4208691 w 4894762"/>
              <a:gd name="connsiteY32" fmla="*/ 750209 h 4896466"/>
              <a:gd name="connsiteX33" fmla="*/ 4336586 w 4894762"/>
              <a:gd name="connsiteY33" fmla="*/ 890930 h 4896466"/>
              <a:gd name="connsiteX34" fmla="*/ 4400742 w 4894762"/>
              <a:gd name="connsiteY34" fmla="*/ 976724 h 4896466"/>
              <a:gd name="connsiteX35" fmla="*/ 685518 w 4894762"/>
              <a:gd name="connsiteY35" fmla="*/ 4145584 h 4896466"/>
              <a:gd name="connsiteX36" fmla="*/ 558235 w 4894762"/>
              <a:gd name="connsiteY36" fmla="*/ 4005537 h 4896466"/>
              <a:gd name="connsiteX37" fmla="*/ 493533 w 4894762"/>
              <a:gd name="connsiteY37" fmla="*/ 3919013 h 4896466"/>
              <a:gd name="connsiteX38" fmla="*/ 3842277 w 4894762"/>
              <a:gd name="connsiteY38" fmla="*/ 437590 h 4896466"/>
              <a:gd name="connsiteX39" fmla="*/ 4004714 w 4894762"/>
              <a:gd name="connsiteY39" fmla="*/ 559058 h 4896466"/>
              <a:gd name="connsiteX40" fmla="*/ 4078676 w 4894762"/>
              <a:gd name="connsiteY40" fmla="*/ 626279 h 4896466"/>
              <a:gd name="connsiteX41" fmla="*/ 390146 w 4894762"/>
              <a:gd name="connsiteY41" fmla="*/ 3772372 h 4896466"/>
              <a:gd name="connsiteX42" fmla="*/ 294666 w 4894762"/>
              <a:gd name="connsiteY42" fmla="*/ 3615207 h 4896466"/>
              <a:gd name="connsiteX43" fmla="*/ 242863 w 4894762"/>
              <a:gd name="connsiteY43" fmla="*/ 3507671 h 4896466"/>
              <a:gd name="connsiteX44" fmla="*/ 3397884 w 4894762"/>
              <a:gd name="connsiteY44" fmla="*/ 191483 h 4896466"/>
              <a:gd name="connsiteX45" fmla="*/ 3400373 w 4894762"/>
              <a:gd name="connsiteY45" fmla="*/ 192394 h 4896466"/>
              <a:gd name="connsiteX46" fmla="*/ 3614384 w 4894762"/>
              <a:gd name="connsiteY46" fmla="*/ 295489 h 4896466"/>
              <a:gd name="connsiteX47" fmla="*/ 3683990 w 4894762"/>
              <a:gd name="connsiteY47" fmla="*/ 337775 h 4896466"/>
              <a:gd name="connsiteX48" fmla="*/ 167974 w 4894762"/>
              <a:gd name="connsiteY48" fmla="*/ 3336723 h 4896466"/>
              <a:gd name="connsiteX49" fmla="*/ 109245 w 4894762"/>
              <a:gd name="connsiteY49" fmla="*/ 3176263 h 4896466"/>
              <a:gd name="connsiteX50" fmla="*/ 71336 w 4894762"/>
              <a:gd name="connsiteY50" fmla="*/ 3028828 h 4896466"/>
              <a:gd name="connsiteX51" fmla="*/ 1766305 w 4894762"/>
              <a:gd name="connsiteY51" fmla="*/ 98002 h 4896466"/>
              <a:gd name="connsiteX52" fmla="*/ 235822 w 4894762"/>
              <a:gd name="connsiteY52" fmla="*/ 1403412 h 4896466"/>
              <a:gd name="connsiteX53" fmla="*/ 294666 w 4894762"/>
              <a:gd name="connsiteY53" fmla="*/ 1281260 h 4896466"/>
              <a:gd name="connsiteX54" fmla="*/ 1719381 w 4894762"/>
              <a:gd name="connsiteY54" fmla="*/ 110068 h 4896466"/>
              <a:gd name="connsiteX55" fmla="*/ 2847780 w 4894762"/>
              <a:gd name="connsiteY55" fmla="*/ 35541 h 4896466"/>
              <a:gd name="connsiteX56" fmla="*/ 2940815 w 4894762"/>
              <a:gd name="connsiteY56" fmla="*/ 49740 h 4896466"/>
              <a:gd name="connsiteX57" fmla="*/ 3175440 w 4894762"/>
              <a:gd name="connsiteY57" fmla="*/ 110068 h 4896466"/>
              <a:gd name="connsiteX58" fmla="*/ 3205239 w 4894762"/>
              <a:gd name="connsiteY58" fmla="*/ 120974 h 4896466"/>
              <a:gd name="connsiteX59" fmla="*/ 31562 w 4894762"/>
              <a:gd name="connsiteY59" fmla="*/ 2827927 h 4896466"/>
              <a:gd name="connsiteX60" fmla="*/ 11817 w 4894762"/>
              <a:gd name="connsiteY60" fmla="*/ 2698551 h 4896466"/>
              <a:gd name="connsiteX61" fmla="*/ 0 w 4894762"/>
              <a:gd name="connsiteY61" fmla="*/ 2464525 h 4896466"/>
              <a:gd name="connsiteX62" fmla="*/ 2447410 w 4894762"/>
              <a:gd name="connsiteY62" fmla="*/ 0 h 4896466"/>
              <a:gd name="connsiteX63" fmla="*/ 2604819 w 4894762"/>
              <a:gd name="connsiteY63" fmla="*/ 7949 h 4896466"/>
              <a:gd name="connsiteX64" fmla="*/ 10672 w 4894762"/>
              <a:gd name="connsiteY64" fmla="*/ 2220599 h 4896466"/>
              <a:gd name="connsiteX65" fmla="*/ 11817 w 4894762"/>
              <a:gd name="connsiteY65" fmla="*/ 2197916 h 4896466"/>
              <a:gd name="connsiteX66" fmla="*/ 48917 w 4894762"/>
              <a:gd name="connsiteY66" fmla="*/ 1954829 h 4896466"/>
              <a:gd name="connsiteX67" fmla="*/ 100684 w 4894762"/>
              <a:gd name="connsiteY67" fmla="*/ 1753500 h 4896466"/>
              <a:gd name="connsiteX68" fmla="*/ 2129624 w 4894762"/>
              <a:gd name="connsiteY68" fmla="*/ 22937 h 4896466"/>
              <a:gd name="connsiteX69" fmla="*/ 2197093 w 4894762"/>
              <a:gd name="connsiteY69" fmla="*/ 12640 h 4896466"/>
              <a:gd name="connsiteX70" fmla="*/ 2447410 w 4894762"/>
              <a:gd name="connsiteY70" fmla="*/ 0 h 489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894762" h="4896466">
                <a:moveTo>
                  <a:pt x="4659977" y="3491024"/>
                </a:moveTo>
                <a:lnTo>
                  <a:pt x="4600155" y="3615207"/>
                </a:lnTo>
                <a:cubicBezTo>
                  <a:pt x="4298641" y="4170244"/>
                  <a:pt x="3788731" y="4595645"/>
                  <a:pt x="3175440" y="4786399"/>
                </a:cubicBezTo>
                <a:lnTo>
                  <a:pt x="3126507" y="4798981"/>
                </a:lnTo>
                <a:close/>
                <a:moveTo>
                  <a:pt x="4884212" y="2674618"/>
                </a:moveTo>
                <a:lnTo>
                  <a:pt x="4883003" y="2698551"/>
                </a:lnTo>
                <a:cubicBezTo>
                  <a:pt x="4874645" y="2780853"/>
                  <a:pt x="4862210" y="2861951"/>
                  <a:pt x="4845904" y="2941638"/>
                </a:cubicBezTo>
                <a:lnTo>
                  <a:pt x="4794531" y="3141433"/>
                </a:lnTo>
                <a:lnTo>
                  <a:pt x="2763488" y="4873790"/>
                </a:lnTo>
                <a:lnTo>
                  <a:pt x="2697728" y="4883826"/>
                </a:lnTo>
                <a:cubicBezTo>
                  <a:pt x="2615425" y="4892185"/>
                  <a:pt x="2531918" y="4896466"/>
                  <a:pt x="2447410" y="4896466"/>
                </a:cubicBezTo>
                <a:lnTo>
                  <a:pt x="2288679" y="4888451"/>
                </a:lnTo>
                <a:close/>
                <a:moveTo>
                  <a:pt x="4863096" y="2067481"/>
                </a:moveTo>
                <a:lnTo>
                  <a:pt x="4883003" y="2197916"/>
                </a:lnTo>
                <a:lnTo>
                  <a:pt x="4894762" y="2430794"/>
                </a:lnTo>
                <a:lnTo>
                  <a:pt x="2045850" y="4860744"/>
                </a:lnTo>
                <a:lnTo>
                  <a:pt x="1954006" y="4846727"/>
                </a:lnTo>
                <a:cubicBezTo>
                  <a:pt x="1874319" y="4830421"/>
                  <a:pt x="1796042" y="4810243"/>
                  <a:pt x="1719381" y="4786399"/>
                </a:cubicBezTo>
                <a:lnTo>
                  <a:pt x="1688601" y="4775133"/>
                </a:lnTo>
                <a:close/>
                <a:moveTo>
                  <a:pt x="4726513" y="1558831"/>
                </a:moveTo>
                <a:lnTo>
                  <a:pt x="4785575" y="1720203"/>
                </a:lnTo>
                <a:lnTo>
                  <a:pt x="4823233" y="1866658"/>
                </a:lnTo>
                <a:lnTo>
                  <a:pt x="1495956" y="4704624"/>
                </a:lnTo>
                <a:lnTo>
                  <a:pt x="1494447" y="4704072"/>
                </a:lnTo>
                <a:cubicBezTo>
                  <a:pt x="1421222" y="4673100"/>
                  <a:pt x="1349817" y="4638667"/>
                  <a:pt x="1280437" y="4600978"/>
                </a:cubicBezTo>
                <a:lnTo>
                  <a:pt x="1210012" y="4558194"/>
                </a:lnTo>
                <a:close/>
                <a:moveTo>
                  <a:pt x="4504196" y="1123307"/>
                </a:moveTo>
                <a:lnTo>
                  <a:pt x="4600155" y="1281260"/>
                </a:lnTo>
                <a:lnTo>
                  <a:pt x="4651549" y="1387948"/>
                </a:lnTo>
                <a:lnTo>
                  <a:pt x="1051796" y="4458318"/>
                </a:lnTo>
                <a:lnTo>
                  <a:pt x="890107" y="4337409"/>
                </a:lnTo>
                <a:lnTo>
                  <a:pt x="815466" y="4269570"/>
                </a:lnTo>
                <a:close/>
                <a:moveTo>
                  <a:pt x="4208691" y="750209"/>
                </a:moveTo>
                <a:lnTo>
                  <a:pt x="4336586" y="890930"/>
                </a:lnTo>
                <a:lnTo>
                  <a:pt x="4400742" y="976724"/>
                </a:lnTo>
                <a:lnTo>
                  <a:pt x="685518" y="4145584"/>
                </a:lnTo>
                <a:lnTo>
                  <a:pt x="558235" y="4005537"/>
                </a:lnTo>
                <a:lnTo>
                  <a:pt x="493533" y="3919013"/>
                </a:lnTo>
                <a:close/>
                <a:moveTo>
                  <a:pt x="3842277" y="437590"/>
                </a:moveTo>
                <a:lnTo>
                  <a:pt x="4004714" y="559058"/>
                </a:lnTo>
                <a:lnTo>
                  <a:pt x="4078676" y="626279"/>
                </a:lnTo>
                <a:lnTo>
                  <a:pt x="390146" y="3772372"/>
                </a:lnTo>
                <a:lnTo>
                  <a:pt x="294666" y="3615207"/>
                </a:lnTo>
                <a:lnTo>
                  <a:pt x="242863" y="3507671"/>
                </a:lnTo>
                <a:close/>
                <a:moveTo>
                  <a:pt x="3397884" y="191483"/>
                </a:moveTo>
                <a:lnTo>
                  <a:pt x="3400373" y="192394"/>
                </a:lnTo>
                <a:cubicBezTo>
                  <a:pt x="3473599" y="223366"/>
                  <a:pt x="3545004" y="257799"/>
                  <a:pt x="3614384" y="295489"/>
                </a:cubicBezTo>
                <a:lnTo>
                  <a:pt x="3683990" y="337775"/>
                </a:lnTo>
                <a:lnTo>
                  <a:pt x="167974" y="3336723"/>
                </a:lnTo>
                <a:lnTo>
                  <a:pt x="109245" y="3176263"/>
                </a:lnTo>
                <a:lnTo>
                  <a:pt x="71336" y="3028828"/>
                </a:lnTo>
                <a:close/>
                <a:moveTo>
                  <a:pt x="1766305" y="98002"/>
                </a:moveTo>
                <a:lnTo>
                  <a:pt x="235822" y="1403412"/>
                </a:lnTo>
                <a:lnTo>
                  <a:pt x="294666" y="1281260"/>
                </a:lnTo>
                <a:cubicBezTo>
                  <a:pt x="596180" y="726223"/>
                  <a:pt x="1106089" y="300821"/>
                  <a:pt x="1719381" y="110068"/>
                </a:cubicBezTo>
                <a:close/>
                <a:moveTo>
                  <a:pt x="2847780" y="35541"/>
                </a:moveTo>
                <a:lnTo>
                  <a:pt x="2940815" y="49740"/>
                </a:lnTo>
                <a:cubicBezTo>
                  <a:pt x="3020502" y="66046"/>
                  <a:pt x="3098778" y="86224"/>
                  <a:pt x="3175440" y="110068"/>
                </a:cubicBezTo>
                <a:lnTo>
                  <a:pt x="3205239" y="120974"/>
                </a:lnTo>
                <a:lnTo>
                  <a:pt x="31562" y="2827927"/>
                </a:lnTo>
                <a:lnTo>
                  <a:pt x="11817" y="2698551"/>
                </a:lnTo>
                <a:lnTo>
                  <a:pt x="0" y="2464525"/>
                </a:lnTo>
                <a:close/>
                <a:moveTo>
                  <a:pt x="2447410" y="0"/>
                </a:moveTo>
                <a:lnTo>
                  <a:pt x="2604819" y="7949"/>
                </a:lnTo>
                <a:lnTo>
                  <a:pt x="10672" y="2220599"/>
                </a:lnTo>
                <a:lnTo>
                  <a:pt x="11817" y="2197916"/>
                </a:lnTo>
                <a:cubicBezTo>
                  <a:pt x="20176" y="2115613"/>
                  <a:pt x="32610" y="2034516"/>
                  <a:pt x="48917" y="1954829"/>
                </a:cubicBezTo>
                <a:lnTo>
                  <a:pt x="100684" y="1753500"/>
                </a:lnTo>
                <a:lnTo>
                  <a:pt x="2129624" y="22937"/>
                </a:lnTo>
                <a:lnTo>
                  <a:pt x="2197093" y="12640"/>
                </a:lnTo>
                <a:cubicBezTo>
                  <a:pt x="2279395" y="4282"/>
                  <a:pt x="2362903" y="0"/>
                  <a:pt x="2447410" y="0"/>
                </a:cubicBezTo>
                <a:close/>
              </a:path>
            </a:pathLst>
          </a:custGeom>
          <a:solidFill>
            <a:srgbClr val="74877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9B6CF6-43C5-4C0E-9193-41CB1009C97C}"/>
              </a:ext>
            </a:extLst>
          </p:cNvPr>
          <p:cNvGrpSpPr/>
          <p:nvPr/>
        </p:nvGrpSpPr>
        <p:grpSpPr>
          <a:xfrm>
            <a:off x="5578564" y="1455704"/>
            <a:ext cx="4725221" cy="1369606"/>
            <a:chOff x="5578564" y="1455704"/>
            <a:chExt cx="4725221" cy="13696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5DE86-2F82-4EE9-BF50-E169144C2379}"/>
                </a:ext>
              </a:extLst>
            </p:cNvPr>
            <p:cNvSpPr txBox="1"/>
            <p:nvPr/>
          </p:nvSpPr>
          <p:spPr>
            <a:xfrm>
              <a:off x="5578564" y="1717314"/>
              <a:ext cx="47252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Xingkai TC" panose="02010600040101010101" pitchFamily="2" charset="-120"/>
                  <a:ea typeface="Xingkai TC" panose="02010600040101010101" pitchFamily="2" charset="-120"/>
                </a:rPr>
                <a:t>目錄</a:t>
              </a:r>
              <a:endPara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Xingkai TC" panose="02010600040101010101" pitchFamily="2" charset="-120"/>
                <a:ea typeface="Xingkai TC" panose="02010600040101010101" pitchFamily="2" charset="-12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704510-5EDF-49BF-A83A-B50FC6C08B2E}"/>
                </a:ext>
              </a:extLst>
            </p:cNvPr>
            <p:cNvSpPr txBox="1"/>
            <p:nvPr/>
          </p:nvSpPr>
          <p:spPr>
            <a:xfrm>
              <a:off x="5578564" y="1455704"/>
              <a:ext cx="4144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spc="300" dirty="0">
                  <a:solidFill>
                    <a:schemeClr val="bg1">
                      <a:lumMod val="65000"/>
                    </a:schemeClr>
                  </a:solidFill>
                  <a:ea typeface="Roboto Light" panose="02000000000000000000" pitchFamily="2" charset="0"/>
                </a:rPr>
                <a:t>contents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9621C1-BC21-4C89-A75A-EE14A209590E}"/>
              </a:ext>
            </a:extLst>
          </p:cNvPr>
          <p:cNvGrpSpPr/>
          <p:nvPr/>
        </p:nvGrpSpPr>
        <p:grpSpPr>
          <a:xfrm>
            <a:off x="9778484" y="3323771"/>
            <a:ext cx="1309050" cy="1557430"/>
            <a:chOff x="9778484" y="3323771"/>
            <a:chExt cx="1309050" cy="15574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FFA288-3F72-4811-81F6-637CEE7DC4D1}"/>
                </a:ext>
              </a:extLst>
            </p:cNvPr>
            <p:cNvSpPr/>
            <p:nvPr/>
          </p:nvSpPr>
          <p:spPr>
            <a:xfrm>
              <a:off x="9778484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610195-A001-416B-8DF8-D26CFF510A46}"/>
                </a:ext>
              </a:extLst>
            </p:cNvPr>
            <p:cNvSpPr txBox="1"/>
            <p:nvPr/>
          </p:nvSpPr>
          <p:spPr>
            <a:xfrm>
              <a:off x="9842935" y="3609838"/>
              <a:ext cx="1180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EF528-D2CE-4430-8558-21E46C1C1AF4}"/>
              </a:ext>
            </a:extLst>
          </p:cNvPr>
          <p:cNvGrpSpPr/>
          <p:nvPr/>
        </p:nvGrpSpPr>
        <p:grpSpPr>
          <a:xfrm>
            <a:off x="8313923" y="3323771"/>
            <a:ext cx="1309050" cy="1557430"/>
            <a:chOff x="8313923" y="3323771"/>
            <a:chExt cx="1309050" cy="15574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7B7BF15-53C7-49A5-BB2B-CB078736E2E5}"/>
                </a:ext>
              </a:extLst>
            </p:cNvPr>
            <p:cNvSpPr/>
            <p:nvPr/>
          </p:nvSpPr>
          <p:spPr>
            <a:xfrm>
              <a:off x="8313923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3BE1C-A819-48CB-ACE6-AB5AFDC05897}"/>
                </a:ext>
              </a:extLst>
            </p:cNvPr>
            <p:cNvSpPr txBox="1"/>
            <p:nvPr/>
          </p:nvSpPr>
          <p:spPr>
            <a:xfrm>
              <a:off x="8378374" y="3609838"/>
              <a:ext cx="1180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9F01FD-9DAE-4361-AA96-39CC25BC7B61}"/>
              </a:ext>
            </a:extLst>
          </p:cNvPr>
          <p:cNvGrpSpPr/>
          <p:nvPr/>
        </p:nvGrpSpPr>
        <p:grpSpPr>
          <a:xfrm>
            <a:off x="6849362" y="3323771"/>
            <a:ext cx="1309050" cy="1557430"/>
            <a:chOff x="6849362" y="3323771"/>
            <a:chExt cx="1309050" cy="155743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773C3E0-2C3B-4FE0-9474-9F3A070327E8}"/>
                </a:ext>
              </a:extLst>
            </p:cNvPr>
            <p:cNvSpPr/>
            <p:nvPr/>
          </p:nvSpPr>
          <p:spPr>
            <a:xfrm>
              <a:off x="6849362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7F13E4A-7523-4454-BAF7-05AD4811B2A5}"/>
                </a:ext>
              </a:extLst>
            </p:cNvPr>
            <p:cNvGrpSpPr/>
            <p:nvPr/>
          </p:nvGrpSpPr>
          <p:grpSpPr>
            <a:xfrm>
              <a:off x="6913813" y="3609838"/>
              <a:ext cx="1180148" cy="1087184"/>
              <a:chOff x="5449253" y="3844960"/>
              <a:chExt cx="1180148" cy="108718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179692-7232-4F76-921F-DD9C39FCFC86}"/>
                  </a:ext>
                </a:extLst>
              </p:cNvPr>
              <p:cNvSpPr txBox="1"/>
              <p:nvPr/>
            </p:nvSpPr>
            <p:spPr>
              <a:xfrm>
                <a:off x="5449253" y="3844960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9D4032-C971-4C8C-9BA2-72A82D4FCEB4}"/>
                  </a:ext>
                </a:extLst>
              </p:cNvPr>
              <p:cNvSpPr txBox="1"/>
              <p:nvPr/>
            </p:nvSpPr>
            <p:spPr>
              <a:xfrm>
                <a:off x="5449253" y="4379877"/>
                <a:ext cx="1180148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Heiti SC Medium" pitchFamily="2" charset="-128"/>
                    <a:ea typeface="Heiti SC Medium" pitchFamily="2" charset="-128"/>
                  </a:rPr>
                  <a:t>數據品質</a:t>
                </a:r>
                <a:endParaRPr lang="en-US" altLang="zh-CN" sz="1400" dirty="0">
                  <a:solidFill>
                    <a:schemeClr val="bg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Heiti SC Medium" pitchFamily="2" charset="-128"/>
                    <a:ea typeface="Heiti SC Medium" pitchFamily="2" charset="-128"/>
                  </a:rPr>
                  <a:t>診斷</a:t>
                </a:r>
                <a:endParaRPr lang="en-US" sz="1400" dirty="0">
                  <a:solidFill>
                    <a:schemeClr val="bg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E9808-05D2-46AF-BF09-493B590C881D}"/>
              </a:ext>
            </a:extLst>
          </p:cNvPr>
          <p:cNvGrpSpPr/>
          <p:nvPr/>
        </p:nvGrpSpPr>
        <p:grpSpPr>
          <a:xfrm>
            <a:off x="5384801" y="3323771"/>
            <a:ext cx="4173721" cy="1557430"/>
            <a:chOff x="5384801" y="3323771"/>
            <a:chExt cx="4173721" cy="1557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F883985-A8D4-4D02-96AE-A0DD291FDF18}"/>
                </a:ext>
              </a:extLst>
            </p:cNvPr>
            <p:cNvSpPr/>
            <p:nvPr/>
          </p:nvSpPr>
          <p:spPr>
            <a:xfrm>
              <a:off x="5384801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B8412F-3243-43EC-BE1E-18E49CDC7F5E}"/>
                </a:ext>
              </a:extLst>
            </p:cNvPr>
            <p:cNvGrpSpPr/>
            <p:nvPr/>
          </p:nvGrpSpPr>
          <p:grpSpPr>
            <a:xfrm>
              <a:off x="5449252" y="3609838"/>
              <a:ext cx="4109270" cy="881874"/>
              <a:chOff x="5449253" y="3844960"/>
              <a:chExt cx="4109270" cy="88187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317C14-1276-4DE7-B06D-61D1B3411BDB}"/>
                  </a:ext>
                </a:extLst>
              </p:cNvPr>
              <p:cNvSpPr txBox="1"/>
              <p:nvPr/>
            </p:nvSpPr>
            <p:spPr>
              <a:xfrm>
                <a:off x="5449253" y="3844960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ADAC76-BBCF-4B38-8750-18AE0E2ACA0F}"/>
                  </a:ext>
                </a:extLst>
              </p:cNvPr>
              <p:cNvSpPr txBox="1"/>
              <p:nvPr/>
            </p:nvSpPr>
            <p:spPr>
              <a:xfrm>
                <a:off x="8378375" y="4420147"/>
                <a:ext cx="1180148" cy="306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Heiti SC Medium" pitchFamily="2" charset="-128"/>
                    <a:ea typeface="Heiti SC Medium" pitchFamily="2" charset="-128"/>
                  </a:rPr>
                  <a:t>第三週</a:t>
                </a:r>
                <a:endParaRPr lang="en-US" sz="1400" dirty="0">
                  <a:solidFill>
                    <a:schemeClr val="bg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p:grpSp>
      </p:grp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8791023D-CAFC-4555-B276-AD5B357DF1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r="11949"/>
          <a:stretch>
            <a:fillRect/>
          </a:stretch>
        </p:blipFill>
        <p:spPr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9DBBBB1F-47BF-4A44-8BA5-20A43E99E1D4}"/>
              </a:ext>
            </a:extLst>
          </p:cNvPr>
          <p:cNvSpPr txBox="1"/>
          <p:nvPr/>
        </p:nvSpPr>
        <p:spPr>
          <a:xfrm>
            <a:off x="5440420" y="4144755"/>
            <a:ext cx="1180148" cy="55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問題定義、</a:t>
            </a:r>
            <a:endParaRPr lang="en-US" altLang="zh-CN" sz="1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了解數據</a:t>
            </a:r>
            <a:endParaRPr lang="en-US" sz="1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219108"/>
      </p:ext>
    </p:extLst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833C3E5F-BC1E-4C25-9CED-F62BCB117F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4" b="19444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7D9909-8A30-4FFC-B260-CE41AA1548DB}"/>
              </a:ext>
            </a:extLst>
          </p:cNvPr>
          <p:cNvSpPr/>
          <p:nvPr/>
        </p:nvSpPr>
        <p:spPr>
          <a:xfrm>
            <a:off x="7034981" y="678427"/>
            <a:ext cx="4114800" cy="5309418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BECC5C-78BB-4521-805D-F364FC55C0D6}"/>
              </a:ext>
            </a:extLst>
          </p:cNvPr>
          <p:cNvSpPr/>
          <p:nvPr/>
        </p:nvSpPr>
        <p:spPr>
          <a:xfrm>
            <a:off x="5414646" y="2162630"/>
            <a:ext cx="2341014" cy="2341014"/>
          </a:xfrm>
          <a:custGeom>
            <a:avLst/>
            <a:gdLst>
              <a:gd name="connsiteX0" fmla="*/ 1460091 w 2920182"/>
              <a:gd name="connsiteY0" fmla="*/ 427704 h 2920182"/>
              <a:gd name="connsiteX1" fmla="*/ 427704 w 2920182"/>
              <a:gd name="connsiteY1" fmla="*/ 1460091 h 2920182"/>
              <a:gd name="connsiteX2" fmla="*/ 1460091 w 2920182"/>
              <a:gd name="connsiteY2" fmla="*/ 2492478 h 2920182"/>
              <a:gd name="connsiteX3" fmla="*/ 2492478 w 2920182"/>
              <a:gd name="connsiteY3" fmla="*/ 1460091 h 2920182"/>
              <a:gd name="connsiteX4" fmla="*/ 1460091 w 2920182"/>
              <a:gd name="connsiteY4" fmla="*/ 427704 h 2920182"/>
              <a:gd name="connsiteX5" fmla="*/ 1460091 w 2920182"/>
              <a:gd name="connsiteY5" fmla="*/ 0 h 2920182"/>
              <a:gd name="connsiteX6" fmla="*/ 2920182 w 2920182"/>
              <a:gd name="connsiteY6" fmla="*/ 1460091 h 2920182"/>
              <a:gd name="connsiteX7" fmla="*/ 1460091 w 2920182"/>
              <a:gd name="connsiteY7" fmla="*/ 2920182 h 2920182"/>
              <a:gd name="connsiteX8" fmla="*/ 0 w 2920182"/>
              <a:gd name="connsiteY8" fmla="*/ 1460091 h 2920182"/>
              <a:gd name="connsiteX9" fmla="*/ 1460091 w 2920182"/>
              <a:gd name="connsiteY9" fmla="*/ 0 h 29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0182" h="2920182">
                <a:moveTo>
                  <a:pt x="1460091" y="427704"/>
                </a:moveTo>
                <a:cubicBezTo>
                  <a:pt x="889919" y="427704"/>
                  <a:pt x="427704" y="889919"/>
                  <a:pt x="427704" y="1460091"/>
                </a:cubicBezTo>
                <a:cubicBezTo>
                  <a:pt x="427704" y="2030263"/>
                  <a:pt x="889919" y="2492478"/>
                  <a:pt x="1460091" y="2492478"/>
                </a:cubicBezTo>
                <a:cubicBezTo>
                  <a:pt x="2030263" y="2492478"/>
                  <a:pt x="2492478" y="2030263"/>
                  <a:pt x="2492478" y="1460091"/>
                </a:cubicBezTo>
                <a:cubicBezTo>
                  <a:pt x="2492478" y="889919"/>
                  <a:pt x="2030263" y="427704"/>
                  <a:pt x="1460091" y="427704"/>
                </a:cubicBezTo>
                <a:close/>
                <a:moveTo>
                  <a:pt x="1460091" y="0"/>
                </a:moveTo>
                <a:cubicBezTo>
                  <a:pt x="2266477" y="0"/>
                  <a:pt x="2920182" y="653705"/>
                  <a:pt x="2920182" y="1460091"/>
                </a:cubicBezTo>
                <a:cubicBezTo>
                  <a:pt x="2920182" y="2266477"/>
                  <a:pt x="2266477" y="2920182"/>
                  <a:pt x="1460091" y="2920182"/>
                </a:cubicBezTo>
                <a:cubicBezTo>
                  <a:pt x="653705" y="2920182"/>
                  <a:pt x="0" y="2266477"/>
                  <a:pt x="0" y="1460091"/>
                </a:cubicBezTo>
                <a:cubicBezTo>
                  <a:pt x="0" y="653705"/>
                  <a:pt x="653705" y="0"/>
                  <a:pt x="1460091" y="0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FA67E5-DCA5-4AA2-A985-2B6BA28B80DE}"/>
              </a:ext>
            </a:extLst>
          </p:cNvPr>
          <p:cNvSpPr txBox="1"/>
          <p:nvPr/>
        </p:nvSpPr>
        <p:spPr>
          <a:xfrm>
            <a:off x="7440561" y="1121221"/>
            <a:ext cx="3589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行銷策略發想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2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63D0EB6-548D-FF41-BB7B-28D5C0E56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057" y="1920692"/>
            <a:ext cx="7537447" cy="4552407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74930F8-84F9-7146-BDC5-C10AD0A92F58}"/>
              </a:ext>
            </a:extLst>
          </p:cNvPr>
          <p:cNvSpPr/>
          <p:nvPr/>
        </p:nvSpPr>
        <p:spPr>
          <a:xfrm>
            <a:off x="2520530" y="4709872"/>
            <a:ext cx="7995070" cy="714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37" name="內容版面配置區 5">
            <a:extLst>
              <a:ext uri="{FF2B5EF4-FFF2-40B4-BE49-F238E27FC236}">
                <a16:creationId xmlns:a16="http://schemas.microsoft.com/office/drawing/2014/main" id="{3DD2087E-BF97-AC4D-8A62-2B6986E6273B}"/>
              </a:ext>
            </a:extLst>
          </p:cNvPr>
          <p:cNvSpPr txBox="1">
            <a:spLocks/>
          </p:cNvSpPr>
          <p:nvPr/>
        </p:nvSpPr>
        <p:spPr>
          <a:xfrm>
            <a:off x="2870053" y="2986725"/>
            <a:ext cx="2068187" cy="2708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800" dirty="0">
                <a:solidFill>
                  <a:schemeClr val="bg1"/>
                </a:solidFill>
              </a:rPr>
              <a:t>電子商務熱銷產品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E6BD0E1-B96D-6C47-AF26-2079CD4DECEE}"/>
              </a:ext>
            </a:extLst>
          </p:cNvPr>
          <p:cNvSpPr txBox="1"/>
          <p:nvPr/>
        </p:nvSpPr>
        <p:spPr>
          <a:xfrm>
            <a:off x="3332698" y="1189314"/>
            <a:ext cx="274947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TW" altLang="en-US" sz="2000" dirty="0"/>
              <a:t>次銷商品怎麼做推銷？</a:t>
            </a:r>
          </a:p>
        </p:txBody>
      </p:sp>
    </p:spTree>
    <p:extLst>
      <p:ext uri="{BB962C8B-B14F-4D97-AF65-F5344CB8AC3E}">
        <p14:creationId xmlns:p14="http://schemas.microsoft.com/office/powerpoint/2010/main" val="23859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FE7796E8-B20E-4B64-8189-5A5B77B08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3112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E5507-A9E4-493A-870F-A2C4CFB39C7A}"/>
              </a:ext>
            </a:extLst>
          </p:cNvPr>
          <p:cNvSpPr txBox="1"/>
          <p:nvPr/>
        </p:nvSpPr>
        <p:spPr>
          <a:xfrm>
            <a:off x="6806226" y="1259637"/>
            <a:ext cx="4385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行銷策略假定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0A4F7B-4187-4375-AE70-09065CDABD2A}"/>
              </a:ext>
            </a:extLst>
          </p:cNvPr>
          <p:cNvSpPr/>
          <p:nvPr/>
        </p:nvSpPr>
        <p:spPr>
          <a:xfrm>
            <a:off x="9806923" y="542441"/>
            <a:ext cx="3282384" cy="936201"/>
          </a:xfrm>
          <a:custGeom>
            <a:avLst/>
            <a:gdLst>
              <a:gd name="connsiteX0" fmla="*/ 883566 w 5616256"/>
              <a:gd name="connsiteY0" fmla="*/ 0 h 1601868"/>
              <a:gd name="connsiteX1" fmla="*/ 1525017 w 5616256"/>
              <a:gd name="connsiteY1" fmla="*/ 642359 h 1601868"/>
              <a:gd name="connsiteX2" fmla="*/ 2166084 w 5616256"/>
              <a:gd name="connsiteY2" fmla="*/ 163 h 1601868"/>
              <a:gd name="connsiteX3" fmla="*/ 2808826 w 5616256"/>
              <a:gd name="connsiteY3" fmla="*/ 643267 h 1601868"/>
              <a:gd name="connsiteX4" fmla="*/ 3452949 w 5616256"/>
              <a:gd name="connsiteY4" fmla="*/ 252 h 1601868"/>
              <a:gd name="connsiteX5" fmla="*/ 4094672 w 5616256"/>
              <a:gd name="connsiteY5" fmla="*/ 643630 h 1601868"/>
              <a:gd name="connsiteX6" fmla="*/ 4735739 w 5616256"/>
              <a:gd name="connsiteY6" fmla="*/ 1434 h 1601868"/>
              <a:gd name="connsiteX7" fmla="*/ 5616256 w 5616256"/>
              <a:gd name="connsiteY7" fmla="*/ 884254 h 1601868"/>
              <a:gd name="connsiteX8" fmla="*/ 5138661 w 5616256"/>
              <a:gd name="connsiteY8" fmla="*/ 1362587 h 1601868"/>
              <a:gd name="connsiteX9" fmla="*/ 4736003 w 5616256"/>
              <a:gd name="connsiteY9" fmla="*/ 959672 h 1601868"/>
              <a:gd name="connsiteX10" fmla="*/ 4094936 w 5616256"/>
              <a:gd name="connsiteY10" fmla="*/ 1601868 h 1601868"/>
              <a:gd name="connsiteX11" fmla="*/ 3452194 w 5616256"/>
              <a:gd name="connsiteY11" fmla="*/ 958763 h 1601868"/>
              <a:gd name="connsiteX12" fmla="*/ 2811127 w 5616256"/>
              <a:gd name="connsiteY12" fmla="*/ 1600960 h 1601868"/>
              <a:gd name="connsiteX13" fmla="*/ 2166348 w 5616256"/>
              <a:gd name="connsiteY13" fmla="*/ 958401 h 1601868"/>
              <a:gd name="connsiteX14" fmla="*/ 1525281 w 5616256"/>
              <a:gd name="connsiteY14" fmla="*/ 1600597 h 1601868"/>
              <a:gd name="connsiteX15" fmla="*/ 883557 w 5616256"/>
              <a:gd name="connsiteY15" fmla="*/ 957220 h 1601868"/>
              <a:gd name="connsiteX16" fmla="*/ 478878 w 5616256"/>
              <a:gd name="connsiteY16" fmla="*/ 1361441 h 1601868"/>
              <a:gd name="connsiteX17" fmla="*/ 0 w 5616256"/>
              <a:gd name="connsiteY17" fmla="*/ 881809 h 160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16256" h="1601868">
                <a:moveTo>
                  <a:pt x="883566" y="0"/>
                </a:moveTo>
                <a:lnTo>
                  <a:pt x="1525017" y="642359"/>
                </a:lnTo>
                <a:lnTo>
                  <a:pt x="2166084" y="163"/>
                </a:lnTo>
                <a:lnTo>
                  <a:pt x="2808826" y="643267"/>
                </a:lnTo>
                <a:lnTo>
                  <a:pt x="3452949" y="252"/>
                </a:lnTo>
                <a:lnTo>
                  <a:pt x="4094672" y="643630"/>
                </a:lnTo>
                <a:lnTo>
                  <a:pt x="4735739" y="1434"/>
                </a:lnTo>
                <a:lnTo>
                  <a:pt x="5616256" y="884254"/>
                </a:lnTo>
                <a:lnTo>
                  <a:pt x="5138661" y="1362587"/>
                </a:lnTo>
                <a:lnTo>
                  <a:pt x="4736003" y="959672"/>
                </a:lnTo>
                <a:lnTo>
                  <a:pt x="4094936" y="1601868"/>
                </a:lnTo>
                <a:lnTo>
                  <a:pt x="3452194" y="958763"/>
                </a:lnTo>
                <a:lnTo>
                  <a:pt x="2811127" y="1600960"/>
                </a:lnTo>
                <a:lnTo>
                  <a:pt x="2166348" y="958401"/>
                </a:lnTo>
                <a:lnTo>
                  <a:pt x="1525281" y="1600597"/>
                </a:lnTo>
                <a:lnTo>
                  <a:pt x="883557" y="957220"/>
                </a:lnTo>
                <a:lnTo>
                  <a:pt x="478878" y="1361441"/>
                </a:lnTo>
                <a:lnTo>
                  <a:pt x="0" y="881809"/>
                </a:lnTo>
                <a:close/>
              </a:path>
            </a:pathLst>
          </a:custGeom>
          <a:solidFill>
            <a:srgbClr val="74877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354B83-A054-41EC-8AE1-2402BD08C3F5}"/>
              </a:ext>
            </a:extLst>
          </p:cNvPr>
          <p:cNvGrpSpPr/>
          <p:nvPr/>
        </p:nvGrpSpPr>
        <p:grpSpPr>
          <a:xfrm>
            <a:off x="848833" y="2754765"/>
            <a:ext cx="602813" cy="602813"/>
            <a:chOff x="848833" y="2754765"/>
            <a:chExt cx="602813" cy="6028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6599E-31DA-4FA7-AE1C-123EA05C03F4}"/>
                </a:ext>
              </a:extLst>
            </p:cNvPr>
            <p:cNvSpPr/>
            <p:nvPr/>
          </p:nvSpPr>
          <p:spPr>
            <a:xfrm>
              <a:off x="848833" y="2754765"/>
              <a:ext cx="602813" cy="602813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571B92-363D-476F-9E28-18F28CA3D1D5}"/>
                </a:ext>
              </a:extLst>
            </p:cNvPr>
            <p:cNvGrpSpPr/>
            <p:nvPr/>
          </p:nvGrpSpPr>
          <p:grpSpPr>
            <a:xfrm>
              <a:off x="1032538" y="2938470"/>
              <a:ext cx="235402" cy="235402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21" name="AutoShape 81">
                <a:extLst>
                  <a:ext uri="{FF2B5EF4-FFF2-40B4-BE49-F238E27FC236}">
                    <a16:creationId xmlns:a16="http://schemas.microsoft.com/office/drawing/2014/main" id="{9359D61C-EA06-44C7-86AC-78979F45C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82">
                <a:extLst>
                  <a:ext uri="{FF2B5EF4-FFF2-40B4-BE49-F238E27FC236}">
                    <a16:creationId xmlns:a16="http://schemas.microsoft.com/office/drawing/2014/main" id="{1D5CDB2D-00C7-4A15-ACAD-F998D9B22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5321631-36B1-4D6F-BB18-6CBB61892913}"/>
              </a:ext>
            </a:extLst>
          </p:cNvPr>
          <p:cNvSpPr/>
          <p:nvPr/>
        </p:nvSpPr>
        <p:spPr>
          <a:xfrm>
            <a:off x="1572027" y="4602332"/>
            <a:ext cx="1382987" cy="1382987"/>
          </a:xfrm>
          <a:prstGeom prst="ellipse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0EE943-C57B-4907-A08B-6E67284089D6}"/>
              </a:ext>
            </a:extLst>
          </p:cNvPr>
          <p:cNvSpPr/>
          <p:nvPr/>
        </p:nvSpPr>
        <p:spPr>
          <a:xfrm>
            <a:off x="906655" y="3674591"/>
            <a:ext cx="904219" cy="904219"/>
          </a:xfrm>
          <a:prstGeom prst="ellipse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8EA6EF-64A2-4F48-834D-2208FBCD7D7B}"/>
              </a:ext>
            </a:extLst>
          </p:cNvPr>
          <p:cNvSpPr/>
          <p:nvPr/>
        </p:nvSpPr>
        <p:spPr>
          <a:xfrm>
            <a:off x="3585226" y="3197456"/>
            <a:ext cx="2359419" cy="235941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73100" dist="381000" dir="2700000" sx="85000" sy="85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3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8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F720157C-3839-6245-B624-C6C77480D628}"/>
              </a:ext>
            </a:extLst>
          </p:cNvPr>
          <p:cNvSpPr txBox="1">
            <a:spLocks/>
          </p:cNvSpPr>
          <p:nvPr/>
        </p:nvSpPr>
        <p:spPr>
          <a:xfrm>
            <a:off x="3227688" y="4230199"/>
            <a:ext cx="8520600" cy="162619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TW" altLang="en-US" dirty="0"/>
              <a:t>行銷策略假定：以回憶為主題，推出家庭旅遊方案（次要熱銷產品，佔</a:t>
            </a:r>
            <a:r>
              <a:rPr kumimoji="1" lang="en-US" altLang="zh-TW" dirty="0"/>
              <a:t>12.18%</a:t>
            </a:r>
            <a:r>
              <a:rPr kumimoji="1" lang="zh-TW" altLang="en-US" dirty="0"/>
              <a:t>，開發新客群），以家族出遊方式，讓年輕一代有機會接出涵碧樓。加強雙房的產品收益，同時間接提升潛在客群的可能忠誠度。</a:t>
            </a:r>
            <a:endParaRPr kumimoji="1"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5696C8-03AC-344C-9756-0ED8B68DE0A5}"/>
              </a:ext>
            </a:extLst>
          </p:cNvPr>
          <p:cNvSpPr txBox="1"/>
          <p:nvPr/>
        </p:nvSpPr>
        <p:spPr>
          <a:xfrm>
            <a:off x="1517183" y="2094234"/>
            <a:ext cx="7957879" cy="18158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800" dirty="0"/>
              <a:t>訂房訪客為</a:t>
            </a:r>
            <a:r>
              <a:rPr kumimoji="1" lang="en-US" altLang="zh-CN" sz="2800" dirty="0"/>
              <a:t>25-44</a:t>
            </a:r>
            <a:r>
              <a:rPr kumimoji="1" lang="zh-CN" altLang="en-US" sz="2800" dirty="0"/>
              <a:t>歲，有一定的經濟基礎，新訪客瀏覽與下單次數差距大，因此我們在網頁流程上應該加強顧客的瀏覽印象，並由訂房網站點擊到完成訂單上，有更高的達成率。</a:t>
            </a: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70544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FE7796E8-B20E-4B64-8189-5A5B77B08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3112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E5507-A9E4-493A-870F-A2C4CFB39C7A}"/>
              </a:ext>
            </a:extLst>
          </p:cNvPr>
          <p:cNvSpPr txBox="1"/>
          <p:nvPr/>
        </p:nvSpPr>
        <p:spPr>
          <a:xfrm>
            <a:off x="7182690" y="1569121"/>
            <a:ext cx="4385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行銷策略假定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0A4F7B-4187-4375-AE70-09065CDABD2A}"/>
              </a:ext>
            </a:extLst>
          </p:cNvPr>
          <p:cNvSpPr/>
          <p:nvPr/>
        </p:nvSpPr>
        <p:spPr>
          <a:xfrm>
            <a:off x="9806923" y="542441"/>
            <a:ext cx="3282384" cy="936201"/>
          </a:xfrm>
          <a:custGeom>
            <a:avLst/>
            <a:gdLst>
              <a:gd name="connsiteX0" fmla="*/ 883566 w 5616256"/>
              <a:gd name="connsiteY0" fmla="*/ 0 h 1601868"/>
              <a:gd name="connsiteX1" fmla="*/ 1525017 w 5616256"/>
              <a:gd name="connsiteY1" fmla="*/ 642359 h 1601868"/>
              <a:gd name="connsiteX2" fmla="*/ 2166084 w 5616256"/>
              <a:gd name="connsiteY2" fmla="*/ 163 h 1601868"/>
              <a:gd name="connsiteX3" fmla="*/ 2808826 w 5616256"/>
              <a:gd name="connsiteY3" fmla="*/ 643267 h 1601868"/>
              <a:gd name="connsiteX4" fmla="*/ 3452949 w 5616256"/>
              <a:gd name="connsiteY4" fmla="*/ 252 h 1601868"/>
              <a:gd name="connsiteX5" fmla="*/ 4094672 w 5616256"/>
              <a:gd name="connsiteY5" fmla="*/ 643630 h 1601868"/>
              <a:gd name="connsiteX6" fmla="*/ 4735739 w 5616256"/>
              <a:gd name="connsiteY6" fmla="*/ 1434 h 1601868"/>
              <a:gd name="connsiteX7" fmla="*/ 5616256 w 5616256"/>
              <a:gd name="connsiteY7" fmla="*/ 884254 h 1601868"/>
              <a:gd name="connsiteX8" fmla="*/ 5138661 w 5616256"/>
              <a:gd name="connsiteY8" fmla="*/ 1362587 h 1601868"/>
              <a:gd name="connsiteX9" fmla="*/ 4736003 w 5616256"/>
              <a:gd name="connsiteY9" fmla="*/ 959672 h 1601868"/>
              <a:gd name="connsiteX10" fmla="*/ 4094936 w 5616256"/>
              <a:gd name="connsiteY10" fmla="*/ 1601868 h 1601868"/>
              <a:gd name="connsiteX11" fmla="*/ 3452194 w 5616256"/>
              <a:gd name="connsiteY11" fmla="*/ 958763 h 1601868"/>
              <a:gd name="connsiteX12" fmla="*/ 2811127 w 5616256"/>
              <a:gd name="connsiteY12" fmla="*/ 1600960 h 1601868"/>
              <a:gd name="connsiteX13" fmla="*/ 2166348 w 5616256"/>
              <a:gd name="connsiteY13" fmla="*/ 958401 h 1601868"/>
              <a:gd name="connsiteX14" fmla="*/ 1525281 w 5616256"/>
              <a:gd name="connsiteY14" fmla="*/ 1600597 h 1601868"/>
              <a:gd name="connsiteX15" fmla="*/ 883557 w 5616256"/>
              <a:gd name="connsiteY15" fmla="*/ 957220 h 1601868"/>
              <a:gd name="connsiteX16" fmla="*/ 478878 w 5616256"/>
              <a:gd name="connsiteY16" fmla="*/ 1361441 h 1601868"/>
              <a:gd name="connsiteX17" fmla="*/ 0 w 5616256"/>
              <a:gd name="connsiteY17" fmla="*/ 881809 h 160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16256" h="1601868">
                <a:moveTo>
                  <a:pt x="883566" y="0"/>
                </a:moveTo>
                <a:lnTo>
                  <a:pt x="1525017" y="642359"/>
                </a:lnTo>
                <a:lnTo>
                  <a:pt x="2166084" y="163"/>
                </a:lnTo>
                <a:lnTo>
                  <a:pt x="2808826" y="643267"/>
                </a:lnTo>
                <a:lnTo>
                  <a:pt x="3452949" y="252"/>
                </a:lnTo>
                <a:lnTo>
                  <a:pt x="4094672" y="643630"/>
                </a:lnTo>
                <a:lnTo>
                  <a:pt x="4735739" y="1434"/>
                </a:lnTo>
                <a:lnTo>
                  <a:pt x="5616256" y="884254"/>
                </a:lnTo>
                <a:lnTo>
                  <a:pt x="5138661" y="1362587"/>
                </a:lnTo>
                <a:lnTo>
                  <a:pt x="4736003" y="959672"/>
                </a:lnTo>
                <a:lnTo>
                  <a:pt x="4094936" y="1601868"/>
                </a:lnTo>
                <a:lnTo>
                  <a:pt x="3452194" y="958763"/>
                </a:lnTo>
                <a:lnTo>
                  <a:pt x="2811127" y="1600960"/>
                </a:lnTo>
                <a:lnTo>
                  <a:pt x="2166348" y="958401"/>
                </a:lnTo>
                <a:lnTo>
                  <a:pt x="1525281" y="1600597"/>
                </a:lnTo>
                <a:lnTo>
                  <a:pt x="883557" y="957220"/>
                </a:lnTo>
                <a:lnTo>
                  <a:pt x="478878" y="1361441"/>
                </a:lnTo>
                <a:lnTo>
                  <a:pt x="0" y="881809"/>
                </a:lnTo>
                <a:close/>
              </a:path>
            </a:pathLst>
          </a:custGeom>
          <a:solidFill>
            <a:srgbClr val="74877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354B83-A054-41EC-8AE1-2402BD08C3F5}"/>
              </a:ext>
            </a:extLst>
          </p:cNvPr>
          <p:cNvGrpSpPr/>
          <p:nvPr/>
        </p:nvGrpSpPr>
        <p:grpSpPr>
          <a:xfrm>
            <a:off x="848833" y="2754765"/>
            <a:ext cx="602813" cy="602813"/>
            <a:chOff x="848833" y="2754765"/>
            <a:chExt cx="602813" cy="6028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6599E-31DA-4FA7-AE1C-123EA05C03F4}"/>
                </a:ext>
              </a:extLst>
            </p:cNvPr>
            <p:cNvSpPr/>
            <p:nvPr/>
          </p:nvSpPr>
          <p:spPr>
            <a:xfrm>
              <a:off x="848833" y="2754765"/>
              <a:ext cx="602813" cy="602813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571B92-363D-476F-9E28-18F28CA3D1D5}"/>
                </a:ext>
              </a:extLst>
            </p:cNvPr>
            <p:cNvGrpSpPr/>
            <p:nvPr/>
          </p:nvGrpSpPr>
          <p:grpSpPr>
            <a:xfrm>
              <a:off x="1032538" y="2938470"/>
              <a:ext cx="235402" cy="235402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21" name="AutoShape 81">
                <a:extLst>
                  <a:ext uri="{FF2B5EF4-FFF2-40B4-BE49-F238E27FC236}">
                    <a16:creationId xmlns:a16="http://schemas.microsoft.com/office/drawing/2014/main" id="{9359D61C-EA06-44C7-86AC-78979F45C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82">
                <a:extLst>
                  <a:ext uri="{FF2B5EF4-FFF2-40B4-BE49-F238E27FC236}">
                    <a16:creationId xmlns:a16="http://schemas.microsoft.com/office/drawing/2014/main" id="{1D5CDB2D-00C7-4A15-ACAD-F998D9B22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5321631-36B1-4D6F-BB18-6CBB61892913}"/>
              </a:ext>
            </a:extLst>
          </p:cNvPr>
          <p:cNvSpPr/>
          <p:nvPr/>
        </p:nvSpPr>
        <p:spPr>
          <a:xfrm>
            <a:off x="1572027" y="4602332"/>
            <a:ext cx="1382987" cy="1382987"/>
          </a:xfrm>
          <a:prstGeom prst="ellipse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0EE943-C57B-4907-A08B-6E67284089D6}"/>
              </a:ext>
            </a:extLst>
          </p:cNvPr>
          <p:cNvSpPr/>
          <p:nvPr/>
        </p:nvSpPr>
        <p:spPr>
          <a:xfrm>
            <a:off x="906655" y="3674591"/>
            <a:ext cx="904219" cy="904219"/>
          </a:xfrm>
          <a:prstGeom prst="ellipse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8EA6EF-64A2-4F48-834D-2208FBCD7D7B}"/>
              </a:ext>
            </a:extLst>
          </p:cNvPr>
          <p:cNvSpPr/>
          <p:nvPr/>
        </p:nvSpPr>
        <p:spPr>
          <a:xfrm>
            <a:off x="3585226" y="3197456"/>
            <a:ext cx="2359419" cy="235941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73100" dist="381000" dir="2700000" sx="85000" sy="85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3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8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09;p22">
            <a:extLst>
              <a:ext uri="{FF2B5EF4-FFF2-40B4-BE49-F238E27FC236}">
                <a16:creationId xmlns:a16="http://schemas.microsoft.com/office/drawing/2014/main" id="{BB25681C-5C55-E04A-B7CE-D728877C5A56}"/>
              </a:ext>
            </a:extLst>
          </p:cNvPr>
          <p:cNvSpPr txBox="1">
            <a:spLocks/>
          </p:cNvSpPr>
          <p:nvPr/>
        </p:nvSpPr>
        <p:spPr>
          <a:xfrm>
            <a:off x="2530253" y="2994238"/>
            <a:ext cx="8822862" cy="16316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altLang="zh-TW" dirty="0"/>
              <a:t>34-44</a:t>
            </a:r>
            <a:r>
              <a:rPr lang="zh-TW" altLang="en-US" dirty="0"/>
              <a:t>歲為家庭出遊，可以設定一年內有兩天為成年紀念日，配合著名的日月潭泳渡，主打家庭居住涵碧樓一次後，登記資料，等小孩成年的時候，可以參加一連串日月潭活動及促銷，給自己一個畢生難忘的成年禮。</a:t>
            </a:r>
          </a:p>
        </p:txBody>
      </p:sp>
    </p:spTree>
    <p:extLst>
      <p:ext uri="{BB962C8B-B14F-4D97-AF65-F5344CB8AC3E}">
        <p14:creationId xmlns:p14="http://schemas.microsoft.com/office/powerpoint/2010/main" val="24683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0B0E5E5-35A6-4D12-8F94-FE9705F195AB}"/>
              </a:ext>
            </a:extLst>
          </p:cNvPr>
          <p:cNvSpPr/>
          <p:nvPr/>
        </p:nvSpPr>
        <p:spPr>
          <a:xfrm>
            <a:off x="1641218" y="1520956"/>
            <a:ext cx="3106994" cy="351252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48EA7E-70AC-490E-9CAF-6E1402456DEA}"/>
              </a:ext>
            </a:extLst>
          </p:cNvPr>
          <p:cNvSpPr/>
          <p:nvPr/>
        </p:nvSpPr>
        <p:spPr>
          <a:xfrm>
            <a:off x="2182517" y="1135626"/>
            <a:ext cx="3106994" cy="411437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5DE81A-6CAE-4440-AA09-679BE16F6A3D}"/>
              </a:ext>
            </a:extLst>
          </p:cNvPr>
          <p:cNvGrpSpPr/>
          <p:nvPr/>
        </p:nvGrpSpPr>
        <p:grpSpPr>
          <a:xfrm>
            <a:off x="4681631" y="5357287"/>
            <a:ext cx="543689" cy="66581"/>
            <a:chOff x="4681631" y="5357287"/>
            <a:chExt cx="543689" cy="66581"/>
          </a:xfrm>
          <a:solidFill>
            <a:schemeClr val="bg1">
              <a:lumMod val="85000"/>
            </a:schemeClr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E2CDFAD-8D32-4348-9BB0-0CD900942791}"/>
                </a:ext>
              </a:extLst>
            </p:cNvPr>
            <p:cNvSpPr/>
            <p:nvPr/>
          </p:nvSpPr>
          <p:spPr>
            <a:xfrm>
              <a:off x="5158739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182F25-2886-4BB4-8332-E3268633BBD5}"/>
                </a:ext>
              </a:extLst>
            </p:cNvPr>
            <p:cNvSpPr/>
            <p:nvPr/>
          </p:nvSpPr>
          <p:spPr>
            <a:xfrm>
              <a:off x="4999703" y="5357287"/>
              <a:ext cx="66581" cy="665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66986-0FDF-45BC-9B6D-AE27B899B6A9}"/>
                </a:ext>
              </a:extLst>
            </p:cNvPr>
            <p:cNvSpPr/>
            <p:nvPr/>
          </p:nvSpPr>
          <p:spPr>
            <a:xfrm>
              <a:off x="4840667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A07AF5-5E95-4065-8DA3-8D98809A1F2F}"/>
                </a:ext>
              </a:extLst>
            </p:cNvPr>
            <p:cNvSpPr/>
            <p:nvPr/>
          </p:nvSpPr>
          <p:spPr>
            <a:xfrm>
              <a:off x="4681631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199A33A-1C0B-44B0-A5FC-4B180ABE7696}"/>
              </a:ext>
            </a:extLst>
          </p:cNvPr>
          <p:cNvSpPr txBox="1"/>
          <p:nvPr/>
        </p:nvSpPr>
        <p:spPr>
          <a:xfrm>
            <a:off x="2707856" y="1973265"/>
            <a:ext cx="16759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48E7728-D86E-4B78-909E-0FAC84561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4" r="16104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702990A2-028B-419E-9A67-1A0D034F8E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r="28731"/>
          <a:stretch>
            <a:fillRect/>
          </a:stretch>
        </p:blipFill>
        <p:spPr/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9439290-7040-E848-96A0-71225D863023}"/>
              </a:ext>
            </a:extLst>
          </p:cNvPr>
          <p:cNvSpPr txBox="1"/>
          <p:nvPr/>
        </p:nvSpPr>
        <p:spPr>
          <a:xfrm>
            <a:off x="3340401" y="3456625"/>
            <a:ext cx="20291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800" dirty="0"/>
              <a:t>第二週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21610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-3" y="0"/>
            <a:ext cx="12192003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-3" y="-4970"/>
            <a:ext cx="12192003" cy="281940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2807101" y="649626"/>
            <a:ext cx="7133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來源媒介是否適當規劃</a:t>
            </a:r>
            <a:r>
              <a:rPr lang="en-US" altLang="zh-CN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UTM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-471488" y="2552700"/>
            <a:ext cx="3376917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0" name="螢幕快照 2019-12-06 下午4.11.43.png">
            <a:extLst>
              <a:ext uri="{FF2B5EF4-FFF2-40B4-BE49-F238E27FC236}">
                <a16:creationId xmlns:a16="http://schemas.microsoft.com/office/drawing/2014/main" id="{78039193-129B-D44B-ACCE-B649D1DEC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8389" y="1720395"/>
            <a:ext cx="3974547" cy="2316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螢幕快照 2019-12-06 下午4.10.13.png">
            <a:extLst>
              <a:ext uri="{FF2B5EF4-FFF2-40B4-BE49-F238E27FC236}">
                <a16:creationId xmlns:a16="http://schemas.microsoft.com/office/drawing/2014/main" id="{F1B058A4-4B53-9B46-948F-428D80DB2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3745" y="1707474"/>
            <a:ext cx="3950272" cy="2284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螢幕快照 2019-12-06 下午4.10.39.png">
            <a:extLst>
              <a:ext uri="{FF2B5EF4-FFF2-40B4-BE49-F238E27FC236}">
                <a16:creationId xmlns:a16="http://schemas.microsoft.com/office/drawing/2014/main" id="{13E2A279-F66C-E048-959E-D83BB5BCF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6412" y="4210277"/>
            <a:ext cx="6620176" cy="229079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6DE349C7-3173-3046-BF20-CD7F4D8DE774}"/>
              </a:ext>
            </a:extLst>
          </p:cNvPr>
          <p:cNvSpPr/>
          <p:nvPr/>
        </p:nvSpPr>
        <p:spPr>
          <a:xfrm>
            <a:off x="462097" y="2207439"/>
            <a:ext cx="1973957" cy="714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sz="105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74832CF-43F9-8546-8052-BEC72FB2DA35}"/>
              </a:ext>
            </a:extLst>
          </p:cNvPr>
          <p:cNvSpPr/>
          <p:nvPr/>
        </p:nvSpPr>
        <p:spPr>
          <a:xfrm>
            <a:off x="288708" y="5419290"/>
            <a:ext cx="4753860" cy="408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2B8D02-EF95-2B43-9EA6-C0A4F575B9E7}"/>
              </a:ext>
            </a:extLst>
          </p:cNvPr>
          <p:cNvSpPr txBox="1"/>
          <p:nvPr/>
        </p:nvSpPr>
        <p:spPr>
          <a:xfrm>
            <a:off x="162835" y="1587602"/>
            <a:ext cx="2108269" cy="369332"/>
          </a:xfrm>
          <a:prstGeom prst="rect">
            <a:avLst/>
          </a:prstGeom>
          <a:solidFill>
            <a:srgbClr val="FFE6D5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客群落在</a:t>
            </a:r>
            <a:r>
              <a:rPr lang="en-US" altLang="zh-TW" dirty="0"/>
              <a:t>35-44</a:t>
            </a:r>
            <a:r>
              <a:rPr lang="zh-TW" altLang="en-US" dirty="0"/>
              <a:t>女性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371FC0-4B88-BC43-8787-93C414A26EDC}"/>
              </a:ext>
            </a:extLst>
          </p:cNvPr>
          <p:cNvSpPr txBox="1"/>
          <p:nvPr/>
        </p:nvSpPr>
        <p:spPr>
          <a:xfrm>
            <a:off x="7311138" y="4470126"/>
            <a:ext cx="4471503" cy="646331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大多數點擊</a:t>
            </a:r>
            <a:r>
              <a:rPr lang="en" altLang="zh-TW" dirty="0"/>
              <a:t>Facebook</a:t>
            </a:r>
            <a:r>
              <a:rPr lang="zh-TW" altLang="en-US" dirty="0"/>
              <a:t>的粉專廣告進入網頁，其次為 </a:t>
            </a:r>
            <a:r>
              <a:rPr lang="en" altLang="zh-TW" dirty="0"/>
              <a:t>LINE/Link 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D38C9F-90ED-4E4A-ACD7-6082DFB41F41}"/>
              </a:ext>
            </a:extLst>
          </p:cNvPr>
          <p:cNvSpPr txBox="1"/>
          <p:nvPr/>
        </p:nvSpPr>
        <p:spPr>
          <a:xfrm>
            <a:off x="7570476" y="3136202"/>
            <a:ext cx="4296983" cy="1138773"/>
          </a:xfrm>
          <a:prstGeom prst="rect">
            <a:avLst/>
          </a:prstGeom>
          <a:solidFill>
            <a:srgbClr val="FFE6D5"/>
          </a:solidFill>
        </p:spPr>
        <p:txBody>
          <a:bodyPr wrap="square" rtlCol="0">
            <a:spAutoFit/>
          </a:bodyPr>
          <a:lstStyle/>
          <a:p>
            <a:pPr>
              <a:defRPr sz="1700"/>
            </a:pPr>
            <a:r>
              <a:rPr lang="en" altLang="zh-TW" dirty="0"/>
              <a:t>UTM</a:t>
            </a:r>
            <a:r>
              <a:rPr lang="zh-TW" altLang="en-US" dirty="0"/>
              <a:t>當中廣告活動的關鍵字搜尋，反應飯店本身的活動並沒有吸引大量遊客搜尋網站，可以做一些搜尋引擎的優化。可以看到大家主要都是從訂房網站進來。</a:t>
            </a:r>
          </a:p>
        </p:txBody>
      </p:sp>
    </p:spTree>
    <p:extLst>
      <p:ext uri="{BB962C8B-B14F-4D97-AF65-F5344CB8AC3E}">
        <p14:creationId xmlns:p14="http://schemas.microsoft.com/office/powerpoint/2010/main" val="3289916122"/>
      </p:ext>
    </p:extLst>
  </p:cSld>
  <p:clrMapOvr>
    <a:masterClrMapping/>
  </p:clrMapOvr>
  <p:transition spd="slow">
    <p:pull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A049D0-D56D-43DC-8EA3-CD056150659E}"/>
              </a:ext>
            </a:extLst>
          </p:cNvPr>
          <p:cNvSpPr/>
          <p:nvPr/>
        </p:nvSpPr>
        <p:spPr>
          <a:xfrm>
            <a:off x="5095394" y="0"/>
            <a:ext cx="1183791" cy="1183791"/>
          </a:xfrm>
          <a:custGeom>
            <a:avLst/>
            <a:gdLst>
              <a:gd name="connsiteX0" fmla="*/ 1789190 w 1789190"/>
              <a:gd name="connsiteY0" fmla="*/ 1628237 h 1789190"/>
              <a:gd name="connsiteX1" fmla="*/ 1789190 w 1789190"/>
              <a:gd name="connsiteY1" fmla="*/ 1789190 h 1789190"/>
              <a:gd name="connsiteX2" fmla="*/ 1628236 w 1789190"/>
              <a:gd name="connsiteY2" fmla="*/ 1789190 h 1789190"/>
              <a:gd name="connsiteX3" fmla="*/ 1789190 w 1789190"/>
              <a:gd name="connsiteY3" fmla="*/ 1195965 h 1789190"/>
              <a:gd name="connsiteX4" fmla="*/ 1789190 w 1789190"/>
              <a:gd name="connsiteY4" fmla="*/ 1441911 h 1789190"/>
              <a:gd name="connsiteX5" fmla="*/ 1441911 w 1789190"/>
              <a:gd name="connsiteY5" fmla="*/ 1789190 h 1789190"/>
              <a:gd name="connsiteX6" fmla="*/ 1195965 w 1789190"/>
              <a:gd name="connsiteY6" fmla="*/ 1789190 h 1789190"/>
              <a:gd name="connsiteX7" fmla="*/ 1789190 w 1789190"/>
              <a:gd name="connsiteY7" fmla="*/ 757084 h 1789190"/>
              <a:gd name="connsiteX8" fmla="*/ 1789190 w 1789190"/>
              <a:gd name="connsiteY8" fmla="*/ 1009640 h 1789190"/>
              <a:gd name="connsiteX9" fmla="*/ 1009640 w 1789190"/>
              <a:gd name="connsiteY9" fmla="*/ 1789190 h 1789190"/>
              <a:gd name="connsiteX10" fmla="*/ 757084 w 1789190"/>
              <a:gd name="connsiteY10" fmla="*/ 1789190 h 1789190"/>
              <a:gd name="connsiteX11" fmla="*/ 1789190 w 1789190"/>
              <a:gd name="connsiteY11" fmla="*/ 318204 h 1789190"/>
              <a:gd name="connsiteX12" fmla="*/ 1789190 w 1789190"/>
              <a:gd name="connsiteY12" fmla="*/ 570760 h 1789190"/>
              <a:gd name="connsiteX13" fmla="*/ 570759 w 1789190"/>
              <a:gd name="connsiteY13" fmla="*/ 1789190 h 1789190"/>
              <a:gd name="connsiteX14" fmla="*/ 318203 w 1789190"/>
              <a:gd name="connsiteY14" fmla="*/ 1789190 h 1789190"/>
              <a:gd name="connsiteX15" fmla="*/ 1668512 w 1789190"/>
              <a:gd name="connsiteY15" fmla="*/ 0 h 1789190"/>
              <a:gd name="connsiteX16" fmla="*/ 1789190 w 1789190"/>
              <a:gd name="connsiteY16" fmla="*/ 0 h 1789190"/>
              <a:gd name="connsiteX17" fmla="*/ 1789190 w 1789190"/>
              <a:gd name="connsiteY17" fmla="*/ 131878 h 1789190"/>
              <a:gd name="connsiteX18" fmla="*/ 131878 w 1789190"/>
              <a:gd name="connsiteY18" fmla="*/ 1789190 h 1789190"/>
              <a:gd name="connsiteX19" fmla="*/ 0 w 1789190"/>
              <a:gd name="connsiteY19" fmla="*/ 1789190 h 1789190"/>
              <a:gd name="connsiteX20" fmla="*/ 0 w 1789190"/>
              <a:gd name="connsiteY20" fmla="*/ 1668512 h 1789190"/>
              <a:gd name="connsiteX21" fmla="*/ 1229631 w 1789190"/>
              <a:gd name="connsiteY21" fmla="*/ 0 h 1789190"/>
              <a:gd name="connsiteX22" fmla="*/ 1482187 w 1789190"/>
              <a:gd name="connsiteY22" fmla="*/ 0 h 1789190"/>
              <a:gd name="connsiteX23" fmla="*/ 0 w 1789190"/>
              <a:gd name="connsiteY23" fmla="*/ 1482187 h 1789190"/>
              <a:gd name="connsiteX24" fmla="*/ 0 w 1789190"/>
              <a:gd name="connsiteY24" fmla="*/ 1229631 h 1789190"/>
              <a:gd name="connsiteX25" fmla="*/ 790750 w 1789190"/>
              <a:gd name="connsiteY25" fmla="*/ 0 h 1789190"/>
              <a:gd name="connsiteX26" fmla="*/ 1043306 w 1789190"/>
              <a:gd name="connsiteY26" fmla="*/ 0 h 1789190"/>
              <a:gd name="connsiteX27" fmla="*/ 0 w 1789190"/>
              <a:gd name="connsiteY27" fmla="*/ 1043306 h 1789190"/>
              <a:gd name="connsiteX28" fmla="*/ 0 w 1789190"/>
              <a:gd name="connsiteY28" fmla="*/ 790750 h 1789190"/>
              <a:gd name="connsiteX29" fmla="*/ 351869 w 1789190"/>
              <a:gd name="connsiteY29" fmla="*/ 0 h 1789190"/>
              <a:gd name="connsiteX30" fmla="*/ 604425 w 1789190"/>
              <a:gd name="connsiteY30" fmla="*/ 0 h 1789190"/>
              <a:gd name="connsiteX31" fmla="*/ 0 w 1789190"/>
              <a:gd name="connsiteY31" fmla="*/ 604424 h 1789190"/>
              <a:gd name="connsiteX32" fmla="*/ 0 w 1789190"/>
              <a:gd name="connsiteY32" fmla="*/ 351869 h 1789190"/>
              <a:gd name="connsiteX33" fmla="*/ 0 w 1789190"/>
              <a:gd name="connsiteY33" fmla="*/ 0 h 1789190"/>
              <a:gd name="connsiteX34" fmla="*/ 165544 w 1789190"/>
              <a:gd name="connsiteY34" fmla="*/ 0 h 1789190"/>
              <a:gd name="connsiteX35" fmla="*/ 0 w 1789190"/>
              <a:gd name="connsiteY35" fmla="*/ 165544 h 178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89190" h="1789190">
                <a:moveTo>
                  <a:pt x="1789190" y="1628237"/>
                </a:moveTo>
                <a:lnTo>
                  <a:pt x="1789190" y="1789190"/>
                </a:lnTo>
                <a:lnTo>
                  <a:pt x="1628236" y="1789190"/>
                </a:lnTo>
                <a:close/>
                <a:moveTo>
                  <a:pt x="1789190" y="1195965"/>
                </a:moveTo>
                <a:lnTo>
                  <a:pt x="1789190" y="1441911"/>
                </a:lnTo>
                <a:lnTo>
                  <a:pt x="1441911" y="1789190"/>
                </a:lnTo>
                <a:lnTo>
                  <a:pt x="1195965" y="1789190"/>
                </a:lnTo>
                <a:close/>
                <a:moveTo>
                  <a:pt x="1789190" y="757084"/>
                </a:moveTo>
                <a:lnTo>
                  <a:pt x="1789190" y="1009640"/>
                </a:lnTo>
                <a:lnTo>
                  <a:pt x="1009640" y="1789190"/>
                </a:lnTo>
                <a:lnTo>
                  <a:pt x="757084" y="1789190"/>
                </a:lnTo>
                <a:close/>
                <a:moveTo>
                  <a:pt x="1789190" y="318204"/>
                </a:moveTo>
                <a:lnTo>
                  <a:pt x="1789190" y="570760"/>
                </a:lnTo>
                <a:lnTo>
                  <a:pt x="570759" y="1789190"/>
                </a:lnTo>
                <a:lnTo>
                  <a:pt x="318203" y="1789190"/>
                </a:lnTo>
                <a:close/>
                <a:moveTo>
                  <a:pt x="1668512" y="0"/>
                </a:moveTo>
                <a:lnTo>
                  <a:pt x="1789190" y="0"/>
                </a:lnTo>
                <a:lnTo>
                  <a:pt x="1789190" y="131878"/>
                </a:lnTo>
                <a:lnTo>
                  <a:pt x="131878" y="1789190"/>
                </a:lnTo>
                <a:lnTo>
                  <a:pt x="0" y="1789190"/>
                </a:lnTo>
                <a:lnTo>
                  <a:pt x="0" y="1668512"/>
                </a:lnTo>
                <a:close/>
                <a:moveTo>
                  <a:pt x="1229631" y="0"/>
                </a:moveTo>
                <a:lnTo>
                  <a:pt x="1482187" y="0"/>
                </a:lnTo>
                <a:lnTo>
                  <a:pt x="0" y="1482187"/>
                </a:lnTo>
                <a:lnTo>
                  <a:pt x="0" y="1229631"/>
                </a:lnTo>
                <a:close/>
                <a:moveTo>
                  <a:pt x="790750" y="0"/>
                </a:moveTo>
                <a:lnTo>
                  <a:pt x="1043306" y="0"/>
                </a:lnTo>
                <a:lnTo>
                  <a:pt x="0" y="1043306"/>
                </a:lnTo>
                <a:lnTo>
                  <a:pt x="0" y="790750"/>
                </a:lnTo>
                <a:close/>
                <a:moveTo>
                  <a:pt x="351869" y="0"/>
                </a:moveTo>
                <a:lnTo>
                  <a:pt x="604425" y="0"/>
                </a:lnTo>
                <a:lnTo>
                  <a:pt x="0" y="604424"/>
                </a:lnTo>
                <a:lnTo>
                  <a:pt x="0" y="351869"/>
                </a:lnTo>
                <a:close/>
                <a:moveTo>
                  <a:pt x="0" y="0"/>
                </a:moveTo>
                <a:lnTo>
                  <a:pt x="165544" y="0"/>
                </a:lnTo>
                <a:lnTo>
                  <a:pt x="0" y="165544"/>
                </a:lnTo>
                <a:close/>
              </a:path>
            </a:pathLst>
          </a:custGeom>
          <a:solidFill>
            <a:srgbClr val="74877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245830-91C8-44E1-BD48-525A96D2B0D5}"/>
              </a:ext>
            </a:extLst>
          </p:cNvPr>
          <p:cNvSpPr/>
          <p:nvPr/>
        </p:nvSpPr>
        <p:spPr>
          <a:xfrm>
            <a:off x="11362553" y="5979886"/>
            <a:ext cx="1252138" cy="1252138"/>
          </a:xfrm>
          <a:custGeom>
            <a:avLst/>
            <a:gdLst>
              <a:gd name="connsiteX0" fmla="*/ 1471366 w 2942730"/>
              <a:gd name="connsiteY0" fmla="*/ 511734 h 2942730"/>
              <a:gd name="connsiteX1" fmla="*/ 511734 w 2942730"/>
              <a:gd name="connsiteY1" fmla="*/ 1471366 h 2942730"/>
              <a:gd name="connsiteX2" fmla="*/ 1471366 w 2942730"/>
              <a:gd name="connsiteY2" fmla="*/ 2430998 h 2942730"/>
              <a:gd name="connsiteX3" fmla="*/ 2430998 w 2942730"/>
              <a:gd name="connsiteY3" fmla="*/ 1471366 h 2942730"/>
              <a:gd name="connsiteX4" fmla="*/ 1471366 w 2942730"/>
              <a:gd name="connsiteY4" fmla="*/ 511734 h 2942730"/>
              <a:gd name="connsiteX5" fmla="*/ 1471365 w 2942730"/>
              <a:gd name="connsiteY5" fmla="*/ 0 h 2942730"/>
              <a:gd name="connsiteX6" fmla="*/ 2942730 w 2942730"/>
              <a:gd name="connsiteY6" fmla="*/ 1471365 h 2942730"/>
              <a:gd name="connsiteX7" fmla="*/ 1471365 w 2942730"/>
              <a:gd name="connsiteY7" fmla="*/ 2942730 h 2942730"/>
              <a:gd name="connsiteX8" fmla="*/ 0 w 2942730"/>
              <a:gd name="connsiteY8" fmla="*/ 1471365 h 2942730"/>
              <a:gd name="connsiteX9" fmla="*/ 1471365 w 2942730"/>
              <a:gd name="connsiteY9" fmla="*/ 0 h 294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2730" h="2942730">
                <a:moveTo>
                  <a:pt x="1471366" y="511734"/>
                </a:moveTo>
                <a:cubicBezTo>
                  <a:pt x="941376" y="511734"/>
                  <a:pt x="511734" y="941376"/>
                  <a:pt x="511734" y="1471366"/>
                </a:cubicBezTo>
                <a:cubicBezTo>
                  <a:pt x="511734" y="2001356"/>
                  <a:pt x="941376" y="2430998"/>
                  <a:pt x="1471366" y="2430998"/>
                </a:cubicBezTo>
                <a:cubicBezTo>
                  <a:pt x="2001356" y="2430998"/>
                  <a:pt x="2430998" y="2001356"/>
                  <a:pt x="2430998" y="1471366"/>
                </a:cubicBezTo>
                <a:cubicBezTo>
                  <a:pt x="2430998" y="941376"/>
                  <a:pt x="2001356" y="511734"/>
                  <a:pt x="1471366" y="511734"/>
                </a:cubicBezTo>
                <a:close/>
                <a:moveTo>
                  <a:pt x="1471365" y="0"/>
                </a:moveTo>
                <a:cubicBezTo>
                  <a:pt x="2283977" y="0"/>
                  <a:pt x="2942730" y="658753"/>
                  <a:pt x="2942730" y="1471365"/>
                </a:cubicBezTo>
                <a:cubicBezTo>
                  <a:pt x="2942730" y="2283977"/>
                  <a:pt x="2283977" y="2942730"/>
                  <a:pt x="1471365" y="2942730"/>
                </a:cubicBezTo>
                <a:cubicBezTo>
                  <a:pt x="658753" y="2942730"/>
                  <a:pt x="0" y="2283977"/>
                  <a:pt x="0" y="1471365"/>
                </a:cubicBezTo>
                <a:cubicBezTo>
                  <a:pt x="0" y="658753"/>
                  <a:pt x="658753" y="0"/>
                  <a:pt x="14713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F1936D42-1647-AD42-B36F-9F45FFE70AB6}"/>
              </a:ext>
            </a:extLst>
          </p:cNvPr>
          <p:cNvSpPr txBox="1"/>
          <p:nvPr/>
        </p:nvSpPr>
        <p:spPr>
          <a:xfrm>
            <a:off x="3731927" y="618755"/>
            <a:ext cx="5094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事件追蹤是否完整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pic>
        <p:nvPicPr>
          <p:cNvPr id="25" name="image4.png">
            <a:extLst>
              <a:ext uri="{FF2B5EF4-FFF2-40B4-BE49-F238E27FC236}">
                <a16:creationId xmlns:a16="http://schemas.microsoft.com/office/drawing/2014/main" id="{CE4F1C35-278C-7347-8029-DB815C3C1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787" y="1670971"/>
            <a:ext cx="5354648" cy="3028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5.png">
            <a:extLst>
              <a:ext uri="{FF2B5EF4-FFF2-40B4-BE49-F238E27FC236}">
                <a16:creationId xmlns:a16="http://schemas.microsoft.com/office/drawing/2014/main" id="{794150F0-8C24-0C45-AD9C-6953BB7B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6639" y="1670970"/>
            <a:ext cx="5511993" cy="302802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79;p17">
            <a:extLst>
              <a:ext uri="{FF2B5EF4-FFF2-40B4-BE49-F238E27FC236}">
                <a16:creationId xmlns:a16="http://schemas.microsoft.com/office/drawing/2014/main" id="{D424E5DE-10C6-594E-93EE-A0DD1C8CEEC8}"/>
              </a:ext>
            </a:extLst>
          </p:cNvPr>
          <p:cNvSpPr txBox="1">
            <a:spLocks/>
          </p:cNvSpPr>
          <p:nvPr/>
        </p:nvSpPr>
        <p:spPr>
          <a:xfrm>
            <a:off x="1802944" y="4984700"/>
            <a:ext cx="8952481" cy="1390700"/>
          </a:xfrm>
          <a:prstGeom prst="rect">
            <a:avLst/>
          </a:prstGeom>
          <a:solidFill>
            <a:srgbClr val="FFE6D5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700"/>
            </a:pPr>
            <a:r>
              <a:rPr lang="zh-TW" altLang="en-US" sz="1700" dirty="0"/>
              <a:t>搜尋房間的動作高達</a:t>
            </a:r>
            <a:r>
              <a:rPr lang="en-US" altLang="zh-TW" sz="1700" dirty="0"/>
              <a:t>60000</a:t>
            </a:r>
            <a:r>
              <a:rPr lang="zh-TW" altLang="en-US" sz="1700" dirty="0"/>
              <a:t>次，但是完成訂房的動作卻只有</a:t>
            </a:r>
            <a:r>
              <a:rPr lang="en-US" altLang="zh-TW" sz="1700" dirty="0"/>
              <a:t>230</a:t>
            </a:r>
            <a:r>
              <a:rPr lang="zh-TW" altLang="en-US" sz="1700" dirty="0"/>
              <a:t>件。要從兩個方向思考是不是訂房網站的流程太過繁複，或是頁面不易觀賞，讓人放棄訂購房間。</a:t>
            </a:r>
          </a:p>
          <a:p>
            <a:pPr>
              <a:defRPr sz="1700"/>
            </a:pPr>
            <a:r>
              <a:rPr lang="zh-TW" altLang="en-US" sz="1700" dirty="0"/>
              <a:t>次維度調整性別之後，發現雖然多數觀看網站的人為中年以上婦女，但完成訂單的男女比例是一樣的，應該繼續追蹤“訂房完成”以及“搜尋房間”來決定未來網站優化的方向。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96B7D2E-0E5E-8541-A91B-257EFD5C04BD}"/>
              </a:ext>
            </a:extLst>
          </p:cNvPr>
          <p:cNvSpPr/>
          <p:nvPr/>
        </p:nvSpPr>
        <p:spPr>
          <a:xfrm>
            <a:off x="2945624" y="3308592"/>
            <a:ext cx="2868843" cy="181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13EAF65-11AF-E644-AFEC-64A85DC5E863}"/>
              </a:ext>
            </a:extLst>
          </p:cNvPr>
          <p:cNvSpPr/>
          <p:nvPr/>
        </p:nvSpPr>
        <p:spPr>
          <a:xfrm>
            <a:off x="2945623" y="3971708"/>
            <a:ext cx="2868843" cy="167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47D62D-497B-BE4B-AEF4-35EB89004A23}"/>
              </a:ext>
            </a:extLst>
          </p:cNvPr>
          <p:cNvSpPr/>
          <p:nvPr/>
        </p:nvSpPr>
        <p:spPr>
          <a:xfrm>
            <a:off x="7614183" y="2996684"/>
            <a:ext cx="2709463" cy="437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561BC9-9459-C54D-82E6-C4F536602E68}"/>
              </a:ext>
            </a:extLst>
          </p:cNvPr>
          <p:cNvSpPr/>
          <p:nvPr/>
        </p:nvSpPr>
        <p:spPr>
          <a:xfrm>
            <a:off x="7614183" y="3752932"/>
            <a:ext cx="2709463" cy="155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050" dirty="0"/>
              <a:t>≈</a:t>
            </a:r>
            <a:endParaRPr kumimoji="1"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22105552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1" y="-4970"/>
            <a:ext cx="12192000" cy="281940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897039" y="2035277"/>
            <a:ext cx="9243401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950554" y="911185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事件追蹤是否完整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6D38C9F-90ED-4E4A-ACD7-6082DFB41F41}"/>
              </a:ext>
            </a:extLst>
          </p:cNvPr>
          <p:cNvSpPr txBox="1"/>
          <p:nvPr/>
        </p:nvSpPr>
        <p:spPr>
          <a:xfrm>
            <a:off x="2908303" y="2625905"/>
            <a:ext cx="7723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可以在日期、人數、幾晚加入事件追蹤，</a:t>
            </a:r>
            <a:r>
              <a:rPr kumimoji="1" lang="zh-CN" altLang="en-US" sz="2000"/>
              <a:t>可以</a:t>
            </a:r>
            <a:r>
              <a:rPr kumimoji="1" lang="zh-CN" altLang="en-US" sz="2000" smtClean="0"/>
              <a:t>得知使用者普遍</a:t>
            </a:r>
            <a:r>
              <a:rPr kumimoji="1" lang="zh-CN" altLang="en-US" sz="2000" dirty="0"/>
              <a:t>人數以及停留幾天，日期透過時間的累積，</a:t>
            </a:r>
            <a:r>
              <a:rPr kumimoji="1" lang="zh-CN" altLang="en-US" sz="2000"/>
              <a:t>可以</a:t>
            </a:r>
            <a:r>
              <a:rPr kumimoji="1" lang="zh-CN" altLang="en-US" sz="2000" smtClean="0"/>
              <a:t>看出使用者規律</a:t>
            </a:r>
            <a:r>
              <a:rPr kumimoji="1" lang="zh-CN" altLang="en-US" sz="2000" dirty="0"/>
              <a:t>。</a:t>
            </a:r>
            <a:endParaRPr kumimoji="1" lang="en-US" altLang="zh-CN" sz="2000" dirty="0"/>
          </a:p>
          <a:p>
            <a:r>
              <a:rPr kumimoji="1" lang="zh-CN" altLang="en-US" sz="2000" dirty="0"/>
              <a:t>例如：夏天較多，因日月潭很涼爽、空氣很好。</a:t>
            </a:r>
            <a:endParaRPr kumimoji="1" lang="en-US" altLang="zh-CN" sz="2000" dirty="0"/>
          </a:p>
          <a:p>
            <a:endParaRPr kumimoji="1" lang="en-US" altLang="zh-CN" sz="1200" dirty="0"/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35398"/>
      </p:ext>
    </p:extLst>
  </p:cSld>
  <p:clrMapOvr>
    <a:masterClrMapping/>
  </p:clrMapOvr>
  <p:transition spd="slow">
    <p:pull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482686" y="742312"/>
            <a:ext cx="2367418" cy="2388163"/>
          </a:xfrm>
          <a:prstGeom prst="roundRect">
            <a:avLst>
              <a:gd name="adj" fmla="val 2801"/>
            </a:avLst>
          </a:prstGeom>
          <a:solidFill>
            <a:srgbClr val="748773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80630" y="3756171"/>
            <a:ext cx="2367418" cy="2388163"/>
          </a:xfrm>
          <a:prstGeom prst="roundRect">
            <a:avLst>
              <a:gd name="adj" fmla="val 2801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44722" y="2234918"/>
            <a:ext cx="2367418" cy="2388163"/>
          </a:xfrm>
          <a:prstGeom prst="roundRect">
            <a:avLst>
              <a:gd name="adj" fmla="val 2801"/>
            </a:avLst>
          </a:prstGeom>
          <a:solidFill>
            <a:srgbClr val="60676C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2232196" y="930543"/>
            <a:ext cx="973583" cy="1128102"/>
          </a:xfrm>
          <a:custGeom>
            <a:avLst/>
            <a:gdLst>
              <a:gd name="connsiteX0" fmla="*/ 919625 w 2985289"/>
              <a:gd name="connsiteY0" fmla="*/ 2341363 h 3459089"/>
              <a:gd name="connsiteX1" fmla="*/ 690298 w 2985289"/>
              <a:gd name="connsiteY1" fmla="*/ 2646126 h 3459089"/>
              <a:gd name="connsiteX2" fmla="*/ 679020 w 2985289"/>
              <a:gd name="connsiteY2" fmla="*/ 2687513 h 3459089"/>
              <a:gd name="connsiteX3" fmla="*/ 600071 w 2985289"/>
              <a:gd name="connsiteY3" fmla="*/ 2774051 h 3459089"/>
              <a:gd name="connsiteX4" fmla="*/ 216607 w 2985289"/>
              <a:gd name="connsiteY4" fmla="*/ 2838013 h 3459089"/>
              <a:gd name="connsiteX5" fmla="*/ 972257 w 2985289"/>
              <a:gd name="connsiteY5" fmla="*/ 3297038 h 3459089"/>
              <a:gd name="connsiteX6" fmla="*/ 919625 w 2985289"/>
              <a:gd name="connsiteY6" fmla="*/ 2341363 h 3459089"/>
              <a:gd name="connsiteX7" fmla="*/ 1976059 w 2985289"/>
              <a:gd name="connsiteY7" fmla="*/ 798 h 3459089"/>
              <a:gd name="connsiteX8" fmla="*/ 2356468 w 2985289"/>
              <a:gd name="connsiteY8" fmla="*/ 37475 h 3459089"/>
              <a:gd name="connsiteX9" fmla="*/ 2961891 w 2985289"/>
              <a:gd name="connsiteY9" fmla="*/ 424705 h 3459089"/>
              <a:gd name="connsiteX10" fmla="*/ 2973172 w 2985289"/>
              <a:gd name="connsiteY10" fmla="*/ 488616 h 3459089"/>
              <a:gd name="connsiteX11" fmla="*/ 2916767 w 2985289"/>
              <a:gd name="connsiteY11" fmla="*/ 473578 h 3459089"/>
              <a:gd name="connsiteX12" fmla="*/ 1446454 w 2985289"/>
              <a:gd name="connsiteY12" fmla="*/ 232970 h 3459089"/>
              <a:gd name="connsiteX13" fmla="*/ 438669 w 2985289"/>
              <a:gd name="connsiteY13" fmla="*/ 1296912 h 3459089"/>
              <a:gd name="connsiteX14" fmla="*/ 577803 w 2985289"/>
              <a:gd name="connsiteY14" fmla="*/ 2518753 h 3459089"/>
              <a:gd name="connsiteX15" fmla="*/ 600366 w 2985289"/>
              <a:gd name="connsiteY15" fmla="*/ 2552589 h 3459089"/>
              <a:gd name="connsiteX16" fmla="*/ 893676 w 2985289"/>
              <a:gd name="connsiteY16" fmla="*/ 2169118 h 3459089"/>
              <a:gd name="connsiteX17" fmla="*/ 976405 w 2985289"/>
              <a:gd name="connsiteY17" fmla="*/ 2116485 h 3459089"/>
              <a:gd name="connsiteX18" fmla="*/ 1029050 w 2985289"/>
              <a:gd name="connsiteY18" fmla="*/ 2206713 h 3459089"/>
              <a:gd name="connsiteX19" fmla="*/ 1100498 w 2985289"/>
              <a:gd name="connsiteY19" fmla="*/ 3345846 h 3459089"/>
              <a:gd name="connsiteX20" fmla="*/ 968884 w 2985289"/>
              <a:gd name="connsiteY20" fmla="*/ 3439833 h 3459089"/>
              <a:gd name="connsiteX21" fmla="*/ 40067 w 2985289"/>
              <a:gd name="connsiteY21" fmla="*/ 2849590 h 3459089"/>
              <a:gd name="connsiteX22" fmla="*/ 2463 w 2985289"/>
              <a:gd name="connsiteY22" fmla="*/ 2781919 h 3459089"/>
              <a:gd name="connsiteX23" fmla="*/ 77671 w 2985289"/>
              <a:gd name="connsiteY23" fmla="*/ 2729286 h 3459089"/>
              <a:gd name="connsiteX24" fmla="*/ 453710 w 2985289"/>
              <a:gd name="connsiteY24" fmla="*/ 2676652 h 3459089"/>
              <a:gd name="connsiteX25" fmla="*/ 487554 w 2985289"/>
              <a:gd name="connsiteY25" fmla="*/ 2605222 h 3459089"/>
              <a:gd name="connsiteX26" fmla="*/ 261930 w 2985289"/>
              <a:gd name="connsiteY26" fmla="*/ 1714217 h 3459089"/>
              <a:gd name="connsiteX27" fmla="*/ 1359965 w 2985289"/>
              <a:gd name="connsiteY27" fmla="*/ 131463 h 3459089"/>
              <a:gd name="connsiteX28" fmla="*/ 1976059 w 2985289"/>
              <a:gd name="connsiteY28" fmla="*/ 798 h 34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85289" h="3459089">
                <a:moveTo>
                  <a:pt x="919625" y="2341363"/>
                </a:moveTo>
                <a:cubicBezTo>
                  <a:pt x="833157" y="2454238"/>
                  <a:pt x="761728" y="2548301"/>
                  <a:pt x="690298" y="2646126"/>
                </a:cubicBezTo>
                <a:cubicBezTo>
                  <a:pt x="682779" y="2657413"/>
                  <a:pt x="671501" y="2668701"/>
                  <a:pt x="679020" y="2687513"/>
                </a:cubicBezTo>
                <a:cubicBezTo>
                  <a:pt x="697817" y="2755238"/>
                  <a:pt x="656463" y="2766526"/>
                  <a:pt x="600071" y="2774051"/>
                </a:cubicBezTo>
                <a:cubicBezTo>
                  <a:pt x="479769" y="2792863"/>
                  <a:pt x="355707" y="2815438"/>
                  <a:pt x="216607" y="2838013"/>
                </a:cubicBezTo>
                <a:cubicBezTo>
                  <a:pt x="453453" y="3033663"/>
                  <a:pt x="697817" y="3180401"/>
                  <a:pt x="972257" y="3297038"/>
                </a:cubicBezTo>
                <a:cubicBezTo>
                  <a:pt x="960979" y="2977226"/>
                  <a:pt x="949701" y="2668701"/>
                  <a:pt x="919625" y="2341363"/>
                </a:cubicBezTo>
                <a:close/>
                <a:moveTo>
                  <a:pt x="1976059" y="798"/>
                </a:moveTo>
                <a:cubicBezTo>
                  <a:pt x="2101408" y="-3234"/>
                  <a:pt x="2228145" y="7869"/>
                  <a:pt x="2356468" y="37475"/>
                </a:cubicBezTo>
                <a:cubicBezTo>
                  <a:pt x="2604654" y="93868"/>
                  <a:pt x="2807715" y="221691"/>
                  <a:pt x="2961891" y="424705"/>
                </a:cubicBezTo>
                <a:cubicBezTo>
                  <a:pt x="2976933" y="443502"/>
                  <a:pt x="2999495" y="466059"/>
                  <a:pt x="2973172" y="488616"/>
                </a:cubicBezTo>
                <a:cubicBezTo>
                  <a:pt x="2950610" y="507414"/>
                  <a:pt x="2931808" y="488616"/>
                  <a:pt x="2916767" y="473578"/>
                </a:cubicBezTo>
                <a:cubicBezTo>
                  <a:pt x="2480561" y="60032"/>
                  <a:pt x="1972908" y="41234"/>
                  <a:pt x="1446454" y="232970"/>
                </a:cubicBezTo>
                <a:cubicBezTo>
                  <a:pt x="938801" y="413426"/>
                  <a:pt x="585324" y="766820"/>
                  <a:pt x="438669" y="1296912"/>
                </a:cubicBezTo>
                <a:cubicBezTo>
                  <a:pt x="322097" y="1717977"/>
                  <a:pt x="378503" y="2127764"/>
                  <a:pt x="577803" y="2518753"/>
                </a:cubicBezTo>
                <a:cubicBezTo>
                  <a:pt x="581564" y="2530032"/>
                  <a:pt x="589084" y="2537551"/>
                  <a:pt x="600366" y="2552589"/>
                </a:cubicBezTo>
                <a:cubicBezTo>
                  <a:pt x="701896" y="2421006"/>
                  <a:pt x="795906" y="2293182"/>
                  <a:pt x="893676" y="2169118"/>
                </a:cubicBezTo>
                <a:cubicBezTo>
                  <a:pt x="916238" y="2139042"/>
                  <a:pt x="935040" y="2105207"/>
                  <a:pt x="976405" y="2116485"/>
                </a:cubicBezTo>
                <a:cubicBezTo>
                  <a:pt x="1021529" y="2127764"/>
                  <a:pt x="1029050" y="2165359"/>
                  <a:pt x="1029050" y="2206713"/>
                </a:cubicBezTo>
                <a:cubicBezTo>
                  <a:pt x="1059133" y="2586424"/>
                  <a:pt x="1092977" y="2966135"/>
                  <a:pt x="1100498" y="3345846"/>
                </a:cubicBezTo>
                <a:cubicBezTo>
                  <a:pt x="1104258" y="3458631"/>
                  <a:pt x="1070414" y="3481188"/>
                  <a:pt x="968884" y="3439833"/>
                </a:cubicBezTo>
                <a:cubicBezTo>
                  <a:pt x="626688" y="3293213"/>
                  <a:pt x="318336" y="3093958"/>
                  <a:pt x="40067" y="2849590"/>
                </a:cubicBezTo>
                <a:cubicBezTo>
                  <a:pt x="21265" y="2830793"/>
                  <a:pt x="-8818" y="2815754"/>
                  <a:pt x="2463" y="2781919"/>
                </a:cubicBezTo>
                <a:cubicBezTo>
                  <a:pt x="9984" y="2748083"/>
                  <a:pt x="40067" y="2733045"/>
                  <a:pt x="77671" y="2729286"/>
                </a:cubicBezTo>
                <a:cubicBezTo>
                  <a:pt x="201764" y="2710488"/>
                  <a:pt x="329617" y="2691691"/>
                  <a:pt x="453710" y="2676652"/>
                </a:cubicBezTo>
                <a:cubicBezTo>
                  <a:pt x="517637" y="2669133"/>
                  <a:pt x="513877" y="2654095"/>
                  <a:pt x="487554" y="2605222"/>
                </a:cubicBezTo>
                <a:cubicBezTo>
                  <a:pt x="333378" y="2327018"/>
                  <a:pt x="261930" y="2030016"/>
                  <a:pt x="261930" y="1714217"/>
                </a:cubicBezTo>
                <a:cubicBezTo>
                  <a:pt x="265691" y="1003670"/>
                  <a:pt x="694375" y="379591"/>
                  <a:pt x="1359965" y="131463"/>
                </a:cubicBezTo>
                <a:cubicBezTo>
                  <a:pt x="1562086" y="56272"/>
                  <a:pt x="1767145" y="7516"/>
                  <a:pt x="1976059" y="798"/>
                </a:cubicBez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2178407" y="4799354"/>
            <a:ext cx="1167433" cy="757765"/>
          </a:xfrm>
          <a:custGeom>
            <a:avLst/>
            <a:gdLst>
              <a:gd name="connsiteX0" fmla="*/ 3499895 w 3652201"/>
              <a:gd name="connsiteY0" fmla="*/ 1216362 h 2370595"/>
              <a:gd name="connsiteX1" fmla="*/ 2597774 w 3652201"/>
              <a:gd name="connsiteY1" fmla="*/ 1513866 h 2370595"/>
              <a:gd name="connsiteX2" fmla="*/ 2951105 w 3652201"/>
              <a:gd name="connsiteY2" fmla="*/ 1656968 h 2370595"/>
              <a:gd name="connsiteX3" fmla="*/ 2999970 w 3652201"/>
              <a:gd name="connsiteY3" fmla="*/ 1656968 h 2370595"/>
              <a:gd name="connsiteX4" fmla="*/ 3097699 w 3652201"/>
              <a:gd name="connsiteY4" fmla="*/ 1702159 h 2370595"/>
              <a:gd name="connsiteX5" fmla="*/ 3255570 w 3652201"/>
              <a:gd name="connsiteY5" fmla="*/ 2056150 h 2370595"/>
              <a:gd name="connsiteX6" fmla="*/ 3499895 w 3652201"/>
              <a:gd name="connsiteY6" fmla="*/ 1216362 h 2370595"/>
              <a:gd name="connsiteX7" fmla="*/ 258548 w 3652201"/>
              <a:gd name="connsiteY7" fmla="*/ 43 h 2370595"/>
              <a:gd name="connsiteX8" fmla="*/ 278516 w 3652201"/>
              <a:gd name="connsiteY8" fmla="*/ 8628 h 2370595"/>
              <a:gd name="connsiteX9" fmla="*/ 278516 w 3652201"/>
              <a:gd name="connsiteY9" fmla="*/ 68838 h 2370595"/>
              <a:gd name="connsiteX10" fmla="*/ 447660 w 3652201"/>
              <a:gd name="connsiteY10" fmla="*/ 1581621 h 2370595"/>
              <a:gd name="connsiteX11" fmla="*/ 1432455 w 3652201"/>
              <a:gd name="connsiteY11" fmla="*/ 2221354 h 2370595"/>
              <a:gd name="connsiteX12" fmla="*/ 2857025 w 3652201"/>
              <a:gd name="connsiteY12" fmla="*/ 1799883 h 2370595"/>
              <a:gd name="connsiteX13" fmla="*/ 2883336 w 3652201"/>
              <a:gd name="connsiteY13" fmla="*/ 1769778 h 2370595"/>
              <a:gd name="connsiteX14" fmla="*/ 2436044 w 3652201"/>
              <a:gd name="connsiteY14" fmla="*/ 1581621 h 2370595"/>
              <a:gd name="connsiteX15" fmla="*/ 2368386 w 3652201"/>
              <a:gd name="connsiteY15" fmla="*/ 1513884 h 2370595"/>
              <a:gd name="connsiteX16" fmla="*/ 2436044 w 3652201"/>
              <a:gd name="connsiteY16" fmla="*/ 1442384 h 2370595"/>
              <a:gd name="connsiteX17" fmla="*/ 3529843 w 3652201"/>
              <a:gd name="connsiteY17" fmla="*/ 1073597 h 2370595"/>
              <a:gd name="connsiteX18" fmla="*/ 3650123 w 3652201"/>
              <a:gd name="connsiteY18" fmla="*/ 1175201 h 2370595"/>
              <a:gd name="connsiteX19" fmla="*/ 3319352 w 3652201"/>
              <a:gd name="connsiteY19" fmla="*/ 2228881 h 2370595"/>
              <a:gd name="connsiteX20" fmla="*/ 3259212 w 3652201"/>
              <a:gd name="connsiteY20" fmla="*/ 2285328 h 2370595"/>
              <a:gd name="connsiteX21" fmla="*/ 3187795 w 3652201"/>
              <a:gd name="connsiteY21" fmla="*/ 2225117 h 2370595"/>
              <a:gd name="connsiteX22" fmla="*/ 3018651 w 3652201"/>
              <a:gd name="connsiteY22" fmla="*/ 1818698 h 2370595"/>
              <a:gd name="connsiteX23" fmla="*/ 2841990 w 3652201"/>
              <a:gd name="connsiteY23" fmla="*/ 1969224 h 2370595"/>
              <a:gd name="connsiteX24" fmla="*/ 1094167 w 3652201"/>
              <a:gd name="connsiteY24" fmla="*/ 2247696 h 2370595"/>
              <a:gd name="connsiteX25" fmla="*/ 180788 w 3652201"/>
              <a:gd name="connsiteY25" fmla="*/ 1382174 h 2370595"/>
              <a:gd name="connsiteX26" fmla="*/ 4127 w 3652201"/>
              <a:gd name="connsiteY26" fmla="*/ 595678 h 2370595"/>
              <a:gd name="connsiteX27" fmla="*/ 218376 w 3652201"/>
              <a:gd name="connsiteY27" fmla="*/ 34970 h 2370595"/>
              <a:gd name="connsiteX28" fmla="*/ 258548 w 3652201"/>
              <a:gd name="connsiteY28" fmla="*/ 43 h 237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652201" h="2370595">
                <a:moveTo>
                  <a:pt x="3499895" y="1216362"/>
                </a:moveTo>
                <a:cubicBezTo>
                  <a:pt x="3199188" y="1306743"/>
                  <a:pt x="2902240" y="1404655"/>
                  <a:pt x="2597774" y="1513866"/>
                </a:cubicBezTo>
                <a:cubicBezTo>
                  <a:pt x="2721816" y="1566588"/>
                  <a:pt x="2838340" y="1611778"/>
                  <a:pt x="2951105" y="1656968"/>
                </a:cubicBezTo>
                <a:cubicBezTo>
                  <a:pt x="2966140" y="1664500"/>
                  <a:pt x="2981175" y="1668266"/>
                  <a:pt x="2999970" y="1656968"/>
                </a:cubicBezTo>
                <a:cubicBezTo>
                  <a:pt x="3052593" y="1623076"/>
                  <a:pt x="3075146" y="1656968"/>
                  <a:pt x="3097699" y="1702159"/>
                </a:cubicBezTo>
                <a:cubicBezTo>
                  <a:pt x="3146564" y="1818901"/>
                  <a:pt x="3199188" y="1935642"/>
                  <a:pt x="3255570" y="2056150"/>
                </a:cubicBezTo>
                <a:cubicBezTo>
                  <a:pt x="3357059" y="1901750"/>
                  <a:pt x="3507412" y="1382060"/>
                  <a:pt x="3499895" y="1216362"/>
                </a:cubicBezTo>
                <a:close/>
                <a:moveTo>
                  <a:pt x="258548" y="43"/>
                </a:moveTo>
                <a:cubicBezTo>
                  <a:pt x="264421" y="396"/>
                  <a:pt x="270999" y="2983"/>
                  <a:pt x="278516" y="8628"/>
                </a:cubicBezTo>
                <a:cubicBezTo>
                  <a:pt x="301069" y="23680"/>
                  <a:pt x="289792" y="50023"/>
                  <a:pt x="278516" y="68838"/>
                </a:cubicBezTo>
                <a:cubicBezTo>
                  <a:pt x="-14667" y="610730"/>
                  <a:pt x="113131" y="1114991"/>
                  <a:pt x="447660" y="1581621"/>
                </a:cubicBezTo>
                <a:cubicBezTo>
                  <a:pt x="688221" y="1920303"/>
                  <a:pt x="1015233" y="2149855"/>
                  <a:pt x="1432455" y="2221354"/>
                </a:cubicBezTo>
                <a:cubicBezTo>
                  <a:pt x="1973716" y="2315433"/>
                  <a:pt x="2447320" y="2161144"/>
                  <a:pt x="2857025" y="1799883"/>
                </a:cubicBezTo>
                <a:cubicBezTo>
                  <a:pt x="2864542" y="1792356"/>
                  <a:pt x="2872060" y="1784830"/>
                  <a:pt x="2883336" y="1769778"/>
                </a:cubicBezTo>
                <a:cubicBezTo>
                  <a:pt x="2729227" y="1705804"/>
                  <a:pt x="2582635" y="1641831"/>
                  <a:pt x="2436044" y="1581621"/>
                </a:cubicBezTo>
                <a:cubicBezTo>
                  <a:pt x="2402215" y="1570331"/>
                  <a:pt x="2364627" y="1562805"/>
                  <a:pt x="2368386" y="1513884"/>
                </a:cubicBezTo>
                <a:cubicBezTo>
                  <a:pt x="2372145" y="1472490"/>
                  <a:pt x="2398456" y="1457437"/>
                  <a:pt x="2436044" y="1442384"/>
                </a:cubicBezTo>
                <a:cubicBezTo>
                  <a:pt x="2796885" y="1314438"/>
                  <a:pt x="3157725" y="1182728"/>
                  <a:pt x="3529843" y="1073597"/>
                </a:cubicBezTo>
                <a:cubicBezTo>
                  <a:pt x="3627570" y="1043492"/>
                  <a:pt x="3661399" y="1073597"/>
                  <a:pt x="3650123" y="1175201"/>
                </a:cubicBezTo>
                <a:cubicBezTo>
                  <a:pt x="3597500" y="1543989"/>
                  <a:pt x="3484737" y="1893961"/>
                  <a:pt x="3319352" y="2228881"/>
                </a:cubicBezTo>
                <a:cubicBezTo>
                  <a:pt x="3308076" y="2258986"/>
                  <a:pt x="3296800" y="2289091"/>
                  <a:pt x="3259212" y="2285328"/>
                </a:cubicBezTo>
                <a:cubicBezTo>
                  <a:pt x="3221624" y="2285328"/>
                  <a:pt x="3202831" y="2255223"/>
                  <a:pt x="3187795" y="2225117"/>
                </a:cubicBezTo>
                <a:cubicBezTo>
                  <a:pt x="3131414" y="2089644"/>
                  <a:pt x="3075033" y="1957935"/>
                  <a:pt x="3018651" y="1818698"/>
                </a:cubicBezTo>
                <a:cubicBezTo>
                  <a:pt x="2954752" y="1871382"/>
                  <a:pt x="2902130" y="1924066"/>
                  <a:pt x="2841990" y="1969224"/>
                </a:cubicBezTo>
                <a:cubicBezTo>
                  <a:pt x="2308246" y="2371880"/>
                  <a:pt x="1725638" y="2484774"/>
                  <a:pt x="1094167" y="2247696"/>
                </a:cubicBezTo>
                <a:cubicBezTo>
                  <a:pt x="673186" y="2089644"/>
                  <a:pt x="383761" y="1777304"/>
                  <a:pt x="180788" y="1382174"/>
                </a:cubicBezTo>
                <a:cubicBezTo>
                  <a:pt x="52991" y="1137570"/>
                  <a:pt x="-18426" y="874150"/>
                  <a:pt x="4127" y="595678"/>
                </a:cubicBezTo>
                <a:cubicBezTo>
                  <a:pt x="22921" y="388705"/>
                  <a:pt x="90578" y="196785"/>
                  <a:pt x="218376" y="34970"/>
                </a:cubicBezTo>
                <a:cubicBezTo>
                  <a:pt x="229653" y="18036"/>
                  <a:pt x="240929" y="-1015"/>
                  <a:pt x="258548" y="43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33354" y="192732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內部</a:t>
            </a:r>
            <a:r>
              <a:rPr lang="en-US" altLang="zh-CN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流量</a:t>
            </a:r>
          </a:p>
        </p:txBody>
      </p:sp>
      <p:sp>
        <p:nvSpPr>
          <p:cNvPr id="23" name="Freeform 47"/>
          <p:cNvSpPr>
            <a:spLocks noEditPoints="1"/>
          </p:cNvSpPr>
          <p:nvPr/>
        </p:nvSpPr>
        <p:spPr bwMode="auto">
          <a:xfrm>
            <a:off x="4464327" y="1005815"/>
            <a:ext cx="400024" cy="400024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7389" y="4993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國家維度</a:t>
            </a:r>
          </a:p>
        </p:txBody>
      </p:sp>
      <p:grpSp>
        <p:nvGrpSpPr>
          <p:cNvPr id="27" name="Group 9"/>
          <p:cNvGrpSpPr/>
          <p:nvPr/>
        </p:nvGrpSpPr>
        <p:grpSpPr>
          <a:xfrm>
            <a:off x="4464327" y="4016763"/>
            <a:ext cx="400024" cy="398713"/>
            <a:chOff x="3959225" y="5064125"/>
            <a:chExt cx="484188" cy="482601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Freeform 333"/>
            <p:cNvSpPr>
              <a:spLocks noEditPoints="1"/>
            </p:cNvSpPr>
            <p:nvPr/>
          </p:nvSpPr>
          <p:spPr bwMode="auto">
            <a:xfrm>
              <a:off x="3959225" y="5110163"/>
              <a:ext cx="442913" cy="436563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9" name="Freeform 334"/>
            <p:cNvSpPr>
              <a:spLocks noEditPoints="1"/>
            </p:cNvSpPr>
            <p:nvPr/>
          </p:nvSpPr>
          <p:spPr bwMode="auto">
            <a:xfrm>
              <a:off x="4173538" y="530542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0" name="Freeform 335"/>
            <p:cNvSpPr>
              <a:spLocks noEditPoints="1"/>
            </p:cNvSpPr>
            <p:nvPr/>
          </p:nvSpPr>
          <p:spPr bwMode="auto">
            <a:xfrm>
              <a:off x="4368800" y="5064125"/>
              <a:ext cx="74613" cy="7620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1" name="Freeform 336"/>
            <p:cNvSpPr>
              <a:spLocks noEditPoints="1"/>
            </p:cNvSpPr>
            <p:nvPr/>
          </p:nvSpPr>
          <p:spPr bwMode="auto">
            <a:xfrm>
              <a:off x="4083050" y="5289550"/>
              <a:ext cx="60325" cy="60325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2" name="Oval 337"/>
            <p:cNvSpPr>
              <a:spLocks noChangeArrowheads="1"/>
            </p:cNvSpPr>
            <p:nvPr/>
          </p:nvSpPr>
          <p:spPr bwMode="auto">
            <a:xfrm>
              <a:off x="4143375" y="5395913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3" name="Oval 338"/>
            <p:cNvSpPr>
              <a:spLocks noChangeArrowheads="1"/>
            </p:cNvSpPr>
            <p:nvPr/>
          </p:nvSpPr>
          <p:spPr bwMode="auto">
            <a:xfrm>
              <a:off x="4384675" y="517048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69992" y="33639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爬蟲流量</a:t>
            </a:r>
          </a:p>
        </p:txBody>
      </p:sp>
      <p:grpSp>
        <p:nvGrpSpPr>
          <p:cNvPr id="37" name="Group 3"/>
          <p:cNvGrpSpPr/>
          <p:nvPr/>
        </p:nvGrpSpPr>
        <p:grpSpPr>
          <a:xfrm>
            <a:off x="1684824" y="2507949"/>
            <a:ext cx="278333" cy="400024"/>
            <a:chOff x="9132888" y="2062163"/>
            <a:chExt cx="341312" cy="490537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8" name="Freeform 326"/>
            <p:cNvSpPr>
              <a:spLocks noEditPoints="1"/>
            </p:cNvSpPr>
            <p:nvPr/>
          </p:nvSpPr>
          <p:spPr bwMode="auto">
            <a:xfrm>
              <a:off x="9132888" y="2062163"/>
              <a:ext cx="341312" cy="49053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9" name="Freeform 327"/>
            <p:cNvSpPr>
              <a:spLocks/>
            </p:cNvSpPr>
            <p:nvPr/>
          </p:nvSpPr>
          <p:spPr bwMode="auto">
            <a:xfrm>
              <a:off x="9209088" y="2138363"/>
              <a:ext cx="101600" cy="10001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48" name="TextBox 14"/>
          <p:cNvSpPr txBox="1"/>
          <p:nvPr/>
        </p:nvSpPr>
        <p:spPr>
          <a:xfrm>
            <a:off x="7707637" y="1171467"/>
            <a:ext cx="3082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zh-CN" sz="2400" dirty="0">
              <a:solidFill>
                <a:prstClr val="white">
                  <a:lumMod val="50000"/>
                </a:prst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Lato" panose="020F0502020204030203" pitchFamily="34" charset="0"/>
            </a:endParaRPr>
          </a:p>
          <a:p>
            <a:pPr algn="r"/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篩選器優化</a:t>
            </a:r>
            <a:endParaRPr lang="id-ID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52" name="PA_Rectangle: Rounded Corners 39"/>
          <p:cNvSpPr/>
          <p:nvPr>
            <p:custDataLst>
              <p:tags r:id="rId1"/>
            </p:custDataLst>
          </p:nvPr>
        </p:nvSpPr>
        <p:spPr>
          <a:xfrm>
            <a:off x="10333692" y="2440807"/>
            <a:ext cx="360000" cy="67142"/>
          </a:xfrm>
          <a:prstGeom prst="roundRect">
            <a:avLst>
              <a:gd name="adj" fmla="val 50000"/>
            </a:avLst>
          </a:prstGeom>
          <a:solidFill>
            <a:srgbClr val="6067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r">
              <a:defRPr/>
            </a:pPr>
            <a:endParaRPr lang="id-ID" kern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36" name="矩形 35"/>
          <p:cNvSpPr/>
          <p:nvPr>
            <p:custDataLst>
              <p:tags r:id="rId2"/>
            </p:custDataLst>
          </p:nvPr>
        </p:nvSpPr>
        <p:spPr>
          <a:xfrm>
            <a:off x="-1789611" y="-62701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41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27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6" name="Rectangle: Rounded Corners 16">
            <a:extLst>
              <a:ext uri="{FF2B5EF4-FFF2-40B4-BE49-F238E27FC236}">
                <a16:creationId xmlns:a16="http://schemas.microsoft.com/office/drawing/2014/main" id="{819EBE4F-B0CC-42BB-9C40-5D1BBA805AB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1C7FE5-29F6-C542-A4B9-785F8298C4DC}"/>
              </a:ext>
            </a:extLst>
          </p:cNvPr>
          <p:cNvSpPr txBox="1"/>
          <p:nvPr/>
        </p:nvSpPr>
        <p:spPr>
          <a:xfrm>
            <a:off x="6630222" y="2659739"/>
            <a:ext cx="523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排出內部</a:t>
            </a:r>
            <a:r>
              <a:rPr kumimoji="1" lang="en-US" altLang="zh-CN" dirty="0"/>
              <a:t>IP</a:t>
            </a:r>
            <a:r>
              <a:rPr kumimoji="1" lang="zh-CN" altLang="en-US" dirty="0"/>
              <a:t>流量，這幾天團隊取消訂房多次，造成報表多次虧損，當務之急！</a:t>
            </a:r>
            <a:endParaRPr kumimoji="1" lang="en-US" altLang="zh-CN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94CC737-69FC-C24E-9F76-658E8AE4B538}"/>
              </a:ext>
            </a:extLst>
          </p:cNvPr>
          <p:cNvSpPr txBox="1"/>
          <p:nvPr/>
        </p:nvSpPr>
        <p:spPr>
          <a:xfrm>
            <a:off x="6630222" y="336397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爬蟲流量也進行排除。</a:t>
            </a:r>
            <a:endParaRPr kumimoji="1" lang="en-US" altLang="zh-CN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E3CC51-B4F0-074E-A8BB-B96BC7CD0E83}"/>
              </a:ext>
            </a:extLst>
          </p:cNvPr>
          <p:cNvSpPr txBox="1"/>
          <p:nvPr/>
        </p:nvSpPr>
        <p:spPr>
          <a:xfrm>
            <a:off x="6630222" y="3890620"/>
            <a:ext cx="523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TW" altLang="en-US" dirty="0"/>
              <a:t>以國家作為維度，各自套上篩選器，以便提高日後分析工作效率。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54C549-CD39-D443-A34F-63D568D3C033}"/>
              </a:ext>
            </a:extLst>
          </p:cNvPr>
          <p:cNvSpPr txBox="1"/>
          <p:nvPr/>
        </p:nvSpPr>
        <p:spPr>
          <a:xfrm>
            <a:off x="6630222" y="4567289"/>
            <a:ext cx="4962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建議新中文官網可以對不同類別套上篩選器。</a:t>
            </a:r>
            <a:r>
              <a:rPr lang="zh-TW" altLang="en-US" dirty="0"/>
              <a:t>比方說我的商城有三種不同類別的產品：服飾、電玩軟體、化妝品，可以建立３個資料檢視並各自套上篩選器設定，來觀察這三大類產品的流量數據及轉換率。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1257853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0" y="-4970"/>
            <a:ext cx="12192001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703651" y="2035277"/>
            <a:ext cx="10746821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4714428" y="934757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電子商務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28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0" name="Google Shape;91;p19">
            <a:extLst>
              <a:ext uri="{FF2B5EF4-FFF2-40B4-BE49-F238E27FC236}">
                <a16:creationId xmlns:a16="http://schemas.microsoft.com/office/drawing/2014/main" id="{F016B74D-3C48-E341-90CB-E3C7412740B9}"/>
              </a:ext>
            </a:extLst>
          </p:cNvPr>
          <p:cNvSpPr txBox="1">
            <a:spLocks/>
          </p:cNvSpPr>
          <p:nvPr/>
        </p:nvSpPr>
        <p:spPr>
          <a:xfrm>
            <a:off x="1017092" y="2281238"/>
            <a:ext cx="1017432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訂房網站中詳細設立電子商務，</a:t>
            </a:r>
            <a:r>
              <a:rPr kumimoji="1" lang="zh-TW" altLang="en-US" dirty="0"/>
              <a:t>收益、轉換率等皆有數據呈現。</a:t>
            </a:r>
            <a:endParaRPr kumimoji="1" lang="en-US" altLang="zh-TW" dirty="0"/>
          </a:p>
          <a:p>
            <a:r>
              <a:rPr kumimoji="1" lang="zh-CN" altLang="en-US" dirty="0"/>
              <a:t>訂房網站本身就是一種電子商務，可以直接透過網站進行交易，也有放置聯繫方式提供不同</a:t>
            </a:r>
            <a:r>
              <a:rPr kumimoji="1" lang="zh-CN" altLang="en-US"/>
              <a:t>路徑</a:t>
            </a:r>
            <a:r>
              <a:rPr kumimoji="1" lang="zh-CN" altLang="en-US" smtClean="0"/>
              <a:t>給使用者詢問</a:t>
            </a:r>
            <a:r>
              <a:rPr kumimoji="1" lang="zh-CN" altLang="en-US" dirty="0"/>
              <a:t>相關事宜。但在版面的設計上也可以做一些微調。</a:t>
            </a:r>
            <a:endParaRPr kumimoji="1" lang="en-US" altLang="zh-CN" dirty="0"/>
          </a:p>
          <a:p>
            <a:r>
              <a:rPr kumimoji="1" lang="zh-CN" altLang="en-US" dirty="0"/>
              <a:t>電子商務的效益在於可以節省消費者購物的時間跟交通上的成本，進而增加更多的顧客能接觸企業的產品，提高企業產品的行銷。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342401"/>
      </p:ext>
    </p:extLst>
  </p:cSld>
  <p:clrMapOvr>
    <a:masterClrMapping/>
  </p:clrMapOvr>
  <p:transition spd="slow">
    <p:pull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45720" y="0"/>
            <a:ext cx="1214628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0" y="-4970"/>
            <a:ext cx="12192001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050878" y="2035277"/>
            <a:ext cx="10517000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4811478" y="892598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內容分組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29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BABCD45-53B3-3044-A066-CC5760AA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19" y="2035277"/>
            <a:ext cx="6561912" cy="390196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CB186F5-05CC-0641-947F-1A667FD99E92}"/>
              </a:ext>
            </a:extLst>
          </p:cNvPr>
          <p:cNvSpPr/>
          <p:nvPr/>
        </p:nvSpPr>
        <p:spPr>
          <a:xfrm>
            <a:off x="5929078" y="5676991"/>
            <a:ext cx="539455" cy="229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noFill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DFAF820-7EB7-A549-BDCD-CC3720D66832}"/>
              </a:ext>
            </a:extLst>
          </p:cNvPr>
          <p:cNvSpPr txBox="1"/>
          <p:nvPr/>
        </p:nvSpPr>
        <p:spPr>
          <a:xfrm>
            <a:off x="7161550" y="2981101"/>
            <a:ext cx="4191565" cy="258532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1777</a:t>
            </a:r>
            <a:r>
              <a:rPr kumimoji="1" lang="zh-TW" altLang="en-US" dirty="0"/>
              <a:t>項，非常需要內容分組</a:t>
            </a:r>
            <a:endParaRPr kumimoji="1" lang="en-US" altLang="zh-TW" dirty="0"/>
          </a:p>
          <a:p>
            <a:r>
              <a:rPr kumimoji="1" lang="zh-CN" altLang="en-US" dirty="0"/>
              <a:t>可依照</a:t>
            </a:r>
            <a:r>
              <a:rPr kumimoji="1" lang="zh-TW" altLang="en-US" dirty="0"/>
              <a:t>四人房兩人房</a:t>
            </a:r>
            <a:r>
              <a:rPr kumimoji="1" lang="zh-CN" altLang="en-US" dirty="0"/>
              <a:t>分組，這樣一來，能更清楚的了解不同房型的季節銷售變化。</a:t>
            </a:r>
            <a:endParaRPr kumimoji="1" lang="en-US" altLang="zh-CN" dirty="0"/>
          </a:p>
          <a:p>
            <a:r>
              <a:rPr kumimoji="1" lang="zh-CN" altLang="en-US" dirty="0"/>
              <a:t>線上購物也可以依照產品類別進行分組，當老闆對哪個產品類別銷售最好時，能直接視覺化顯現。</a:t>
            </a:r>
            <a:endParaRPr kumimoji="1" lang="en-US" altLang="zh-CN" dirty="0"/>
          </a:p>
          <a:p>
            <a:r>
              <a:rPr kumimoji="1" lang="zh-CN" altLang="en-US" dirty="0"/>
              <a:t>會員部分也可歸類為一組，對會員介面改善以及會員喜好能更直接掌握。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484435"/>
      </p:ext>
    </p:extLst>
  </p:cSld>
  <p:clrMapOvr>
    <a:masterClrMapping/>
  </p:clrMapOvr>
  <p:transition spd="slow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0B0E5E5-35A6-4D12-8F94-FE9705F195AB}"/>
              </a:ext>
            </a:extLst>
          </p:cNvPr>
          <p:cNvSpPr/>
          <p:nvPr/>
        </p:nvSpPr>
        <p:spPr>
          <a:xfrm>
            <a:off x="1641218" y="1520956"/>
            <a:ext cx="3106994" cy="351252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48EA7E-70AC-490E-9CAF-6E1402456DEA}"/>
              </a:ext>
            </a:extLst>
          </p:cNvPr>
          <p:cNvSpPr/>
          <p:nvPr/>
        </p:nvSpPr>
        <p:spPr>
          <a:xfrm>
            <a:off x="2182517" y="1135626"/>
            <a:ext cx="3106994" cy="411437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5DE81A-6CAE-4440-AA09-679BE16F6A3D}"/>
              </a:ext>
            </a:extLst>
          </p:cNvPr>
          <p:cNvGrpSpPr/>
          <p:nvPr/>
        </p:nvGrpSpPr>
        <p:grpSpPr>
          <a:xfrm>
            <a:off x="4681631" y="5357287"/>
            <a:ext cx="543689" cy="66581"/>
            <a:chOff x="4681631" y="5357287"/>
            <a:chExt cx="543689" cy="66581"/>
          </a:xfrm>
          <a:solidFill>
            <a:schemeClr val="bg1">
              <a:lumMod val="85000"/>
            </a:schemeClr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E2CDFAD-8D32-4348-9BB0-0CD900942791}"/>
                </a:ext>
              </a:extLst>
            </p:cNvPr>
            <p:cNvSpPr/>
            <p:nvPr/>
          </p:nvSpPr>
          <p:spPr>
            <a:xfrm>
              <a:off x="5158739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182F25-2886-4BB4-8332-E3268633BBD5}"/>
                </a:ext>
              </a:extLst>
            </p:cNvPr>
            <p:cNvSpPr/>
            <p:nvPr/>
          </p:nvSpPr>
          <p:spPr>
            <a:xfrm>
              <a:off x="4999703" y="5357287"/>
              <a:ext cx="66581" cy="665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66986-0FDF-45BC-9B6D-AE27B899B6A9}"/>
                </a:ext>
              </a:extLst>
            </p:cNvPr>
            <p:cNvSpPr/>
            <p:nvPr/>
          </p:nvSpPr>
          <p:spPr>
            <a:xfrm>
              <a:off x="4840667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A07AF5-5E95-4065-8DA3-8D98809A1F2F}"/>
                </a:ext>
              </a:extLst>
            </p:cNvPr>
            <p:cNvSpPr/>
            <p:nvPr/>
          </p:nvSpPr>
          <p:spPr>
            <a:xfrm>
              <a:off x="4681631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199A33A-1C0B-44B0-A5FC-4B180ABE7696}"/>
              </a:ext>
            </a:extLst>
          </p:cNvPr>
          <p:cNvSpPr txBox="1"/>
          <p:nvPr/>
        </p:nvSpPr>
        <p:spPr>
          <a:xfrm>
            <a:off x="2707856" y="1973265"/>
            <a:ext cx="16759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48E7728-D86E-4B78-909E-0FAC84561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4" r="16104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702990A2-028B-419E-9A67-1A0D034F8E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r="28731"/>
          <a:stretch>
            <a:fillRect/>
          </a:stretch>
        </p:blipFill>
        <p:spPr/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98552B-97F0-784D-9544-1DB63E960DE8}"/>
              </a:ext>
            </a:extLst>
          </p:cNvPr>
          <p:cNvSpPr txBox="1"/>
          <p:nvPr/>
        </p:nvSpPr>
        <p:spPr>
          <a:xfrm>
            <a:off x="3340401" y="3456625"/>
            <a:ext cx="20291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800" dirty="0"/>
              <a:t>第一週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039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45720" y="0"/>
            <a:ext cx="1214628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91439" y="-4970"/>
            <a:ext cx="12100562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4899777" y="884426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內容分組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3" name="Shape 171">
            <a:extLst>
              <a:ext uri="{FF2B5EF4-FFF2-40B4-BE49-F238E27FC236}">
                <a16:creationId xmlns:a16="http://schemas.microsoft.com/office/drawing/2014/main" id="{E69B73F0-3377-D64F-A49F-54270C3FA70B}"/>
              </a:ext>
            </a:extLst>
          </p:cNvPr>
          <p:cNvSpPr/>
          <p:nvPr/>
        </p:nvSpPr>
        <p:spPr>
          <a:xfrm>
            <a:off x="1603612" y="1837402"/>
            <a:ext cx="9217793" cy="1554272"/>
          </a:xfrm>
          <a:prstGeom prst="rect">
            <a:avLst/>
          </a:prstGeom>
          <a:solidFill>
            <a:srgbClr val="FFE6D5"/>
          </a:solidFill>
          <a:ln w="12700"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900"/>
            </a:pPr>
            <a:r>
              <a:rPr dirty="0"/>
              <a:t>1.需要內容分組，從行為流程圖來看是非常雜亂的，做完分組才能清楚顯示User </a:t>
            </a:r>
            <a:r>
              <a:rPr dirty="0" err="1"/>
              <a:t>flow，會比較好整理，不然在沒有分組的情況下，只會跑出一堆網址，難</a:t>
            </a:r>
            <a:r>
              <a:rPr lang="zh-TW" altLang="en-US" dirty="0"/>
              <a:t>以</a:t>
            </a:r>
            <a:r>
              <a:rPr dirty="0" err="1"/>
              <a:t>理解</a:t>
            </a:r>
            <a:endParaRPr dirty="0"/>
          </a:p>
          <a:p>
            <a:pPr>
              <a:defRPr sz="1900"/>
            </a:pPr>
            <a:r>
              <a:rPr dirty="0"/>
              <a:t>2.可以依照季節專案的頁面去做分類，就可以比較清楚的了解用戶現在是在看哪一種專案，或是有圖片的網站歸類成圖片類，而描述房型的網站歸類為文章</a:t>
            </a:r>
            <a:r>
              <a:rPr/>
              <a:t>，</a:t>
            </a:r>
            <a:r>
              <a:rPr smtClean="0"/>
              <a:t>就能看出使用者是停留在圖片或是文字的地方比較多</a:t>
            </a:r>
            <a:endParaRPr dirty="0"/>
          </a:p>
        </p:txBody>
      </p:sp>
      <p:pic>
        <p:nvPicPr>
          <p:cNvPr id="24" name="image6.png">
            <a:extLst>
              <a:ext uri="{FF2B5EF4-FFF2-40B4-BE49-F238E27FC236}">
                <a16:creationId xmlns:a16="http://schemas.microsoft.com/office/drawing/2014/main" id="{C2823779-1AFE-5143-8F01-78E0ECED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371" y="3507128"/>
            <a:ext cx="5226917" cy="304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7.png">
            <a:extLst>
              <a:ext uri="{FF2B5EF4-FFF2-40B4-BE49-F238E27FC236}">
                <a16:creationId xmlns:a16="http://schemas.microsoft.com/office/drawing/2014/main" id="{571B00E4-AD6B-424E-88E7-1CB14666C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2481" y="3589549"/>
            <a:ext cx="5100634" cy="30471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8132313"/>
      </p:ext>
    </p:extLst>
  </p:cSld>
  <p:clrMapOvr>
    <a:masterClrMapping/>
  </p:clrMapOvr>
  <p:transition spd="slow">
    <p:pull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45720" y="0"/>
            <a:ext cx="1214628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0" y="-4970"/>
            <a:ext cx="12192001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165860" y="2035277"/>
            <a:ext cx="9974580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5929078" y="854196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其他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1" name="Google Shape;91;p19">
            <a:extLst>
              <a:ext uri="{FF2B5EF4-FFF2-40B4-BE49-F238E27FC236}">
                <a16:creationId xmlns:a16="http://schemas.microsoft.com/office/drawing/2014/main" id="{66EA322A-D687-8543-B9F5-005D773E6F30}"/>
              </a:ext>
            </a:extLst>
          </p:cNvPr>
          <p:cNvSpPr txBox="1">
            <a:spLocks/>
          </p:cNvSpPr>
          <p:nvPr/>
        </p:nvSpPr>
        <p:spPr>
          <a:xfrm>
            <a:off x="2053651" y="2527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在訂房階段時，點擊照片只會跳一下頁面，也許用戶是想要放大圖示或是看到更多相關照片，只有跳一下並沒有任何幫助。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一開始訂房只有給你選擇日期，也許我中意的是房型時間都無所謂，然而一直點一直點都告訴你沒有空房很困擾，應該要</a:t>
            </a:r>
            <a:r>
              <a:rPr lang="zh-TW" altLang="en-US" dirty="0">
                <a:solidFill>
                  <a:srgbClr val="FF0000"/>
                </a:solidFill>
              </a:rPr>
              <a:t>放置一個月曆顯示房間滿了沒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39752322"/>
      </p:ext>
    </p:extLst>
  </p:cSld>
  <p:clrMapOvr>
    <a:masterClrMapping/>
  </p:clrMapOvr>
  <p:transition spd="slow">
    <p:pull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1" y="0"/>
            <a:ext cx="12192000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124923" y="2035277"/>
            <a:ext cx="10015517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5501640" y="870444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其他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0D7F44B-AB83-2642-A1E5-82AF7BCA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6" y="2035277"/>
            <a:ext cx="5823375" cy="391739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DB7C1FD-29AA-F54F-8139-79AEF9D3C99C}"/>
              </a:ext>
            </a:extLst>
          </p:cNvPr>
          <p:cNvSpPr txBox="1"/>
          <p:nvPr/>
        </p:nvSpPr>
        <p:spPr>
          <a:xfrm>
            <a:off x="6576584" y="2824386"/>
            <a:ext cx="4453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選定日期、晚</a:t>
            </a:r>
            <a:r>
              <a:rPr kumimoji="1" lang="zh-CN" altLang="en-US" dirty="0"/>
              <a:t>數</a:t>
            </a:r>
            <a:r>
              <a:rPr kumimoji="1" lang="zh-TW" altLang="en-US" dirty="0"/>
              <a:t>、人數後，點擊立即訂購按鈕會進入下面頁面，讓你選擇專案，再選擇房型，在專案選擇上重疊的地方太多，舉例來說：「時尚之旅」與「蟬風之旅」專案內容中只差了「</a:t>
            </a:r>
            <a:r>
              <a:rPr lang="zh-TW" altLang="en-US" dirty="0"/>
              <a:t>任選中或西式特製晚間套餐一次</a:t>
            </a:r>
            <a:r>
              <a:rPr lang="zh-TW" altLang="en-US"/>
              <a:t>」</a:t>
            </a:r>
            <a:r>
              <a:rPr lang="zh-TW" altLang="en-US" smtClean="0"/>
              <a:t>，使用者在</a:t>
            </a:r>
            <a:r>
              <a:rPr lang="zh-TW" altLang="en-US" dirty="0"/>
              <a:t>閱讀時很難看出兩個專案差別進而去篩選，建議可以將差別地方做更明顯，刪除重疊地方。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4968308"/>
      </p:ext>
    </p:extLst>
  </p:cSld>
  <p:clrMapOvr>
    <a:masterClrMapping/>
  </p:clrMapOvr>
  <p:transition spd="slow">
    <p:pull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1" y="-4970"/>
            <a:ext cx="12192000" cy="282437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040130" y="2035277"/>
            <a:ext cx="10100310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5501640" y="89994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其他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001837D-DAA9-3B4F-B645-AA7A9735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51" y="2035277"/>
            <a:ext cx="5843016" cy="39083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784A981-4A03-2E49-B353-B26179C26242}"/>
              </a:ext>
            </a:extLst>
          </p:cNvPr>
          <p:cNvSpPr txBox="1"/>
          <p:nvPr/>
        </p:nvSpPr>
        <p:spPr>
          <a:xfrm>
            <a:off x="7220930" y="2966416"/>
            <a:ext cx="3374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當選擇完專案及房型後，會進入以下畫面，</a:t>
            </a:r>
            <a:r>
              <a:rPr kumimoji="1" lang="zh-TW" altLang="en-US"/>
              <a:t>但</a:t>
            </a:r>
            <a:r>
              <a:rPr kumimoji="1" lang="zh-TW" altLang="en-US" smtClean="0"/>
              <a:t>當使用者點</a:t>
            </a:r>
            <a:r>
              <a:rPr kumimoji="1" lang="zh-TW" altLang="en-US" dirty="0"/>
              <a:t>擊刪除後，會回到訂房首頁，日期、晚數、人數都要重新來過，建議可以跳回選擇專案頁面</a:t>
            </a:r>
            <a:r>
              <a:rPr kumimoji="1" lang="zh-TW" altLang="en-US"/>
              <a:t>即可</a:t>
            </a:r>
            <a:r>
              <a:rPr kumimoji="1" lang="zh-TW" altLang="en-US" smtClean="0"/>
              <a:t>，使用者可以</a:t>
            </a:r>
            <a:r>
              <a:rPr kumimoji="1" lang="zh-TW" altLang="en-US" dirty="0"/>
              <a:t>免除二次輸入的不耐煩。</a:t>
            </a:r>
          </a:p>
        </p:txBody>
      </p:sp>
    </p:spTree>
    <p:extLst>
      <p:ext uri="{BB962C8B-B14F-4D97-AF65-F5344CB8AC3E}">
        <p14:creationId xmlns:p14="http://schemas.microsoft.com/office/powerpoint/2010/main" val="3072910956"/>
      </p:ext>
    </p:extLst>
  </p:cSld>
  <p:clrMapOvr>
    <a:masterClrMapping/>
  </p:clrMapOvr>
  <p:transition spd="slow">
    <p:pull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0B0E5E5-35A6-4D12-8F94-FE9705F195AB}"/>
              </a:ext>
            </a:extLst>
          </p:cNvPr>
          <p:cNvSpPr/>
          <p:nvPr/>
        </p:nvSpPr>
        <p:spPr>
          <a:xfrm>
            <a:off x="1641218" y="1520956"/>
            <a:ext cx="3106994" cy="351252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48EA7E-70AC-490E-9CAF-6E1402456DEA}"/>
              </a:ext>
            </a:extLst>
          </p:cNvPr>
          <p:cNvSpPr/>
          <p:nvPr/>
        </p:nvSpPr>
        <p:spPr>
          <a:xfrm>
            <a:off x="2182517" y="1135626"/>
            <a:ext cx="3106994" cy="411437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114300" dist="635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5DE81A-6CAE-4440-AA09-679BE16F6A3D}"/>
              </a:ext>
            </a:extLst>
          </p:cNvPr>
          <p:cNvGrpSpPr/>
          <p:nvPr/>
        </p:nvGrpSpPr>
        <p:grpSpPr>
          <a:xfrm>
            <a:off x="4681631" y="5357287"/>
            <a:ext cx="543689" cy="66581"/>
            <a:chOff x="4681631" y="5357287"/>
            <a:chExt cx="543689" cy="66581"/>
          </a:xfrm>
          <a:solidFill>
            <a:schemeClr val="bg1">
              <a:lumMod val="85000"/>
            </a:schemeClr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E2CDFAD-8D32-4348-9BB0-0CD900942791}"/>
                </a:ext>
              </a:extLst>
            </p:cNvPr>
            <p:cNvSpPr/>
            <p:nvPr/>
          </p:nvSpPr>
          <p:spPr>
            <a:xfrm>
              <a:off x="5158739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182F25-2886-4BB4-8332-E3268633BBD5}"/>
                </a:ext>
              </a:extLst>
            </p:cNvPr>
            <p:cNvSpPr/>
            <p:nvPr/>
          </p:nvSpPr>
          <p:spPr>
            <a:xfrm>
              <a:off x="4999703" y="5357287"/>
              <a:ext cx="66581" cy="665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66986-0FDF-45BC-9B6D-AE27B899B6A9}"/>
                </a:ext>
              </a:extLst>
            </p:cNvPr>
            <p:cNvSpPr/>
            <p:nvPr/>
          </p:nvSpPr>
          <p:spPr>
            <a:xfrm>
              <a:off x="4840667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A07AF5-5E95-4065-8DA3-8D98809A1F2F}"/>
                </a:ext>
              </a:extLst>
            </p:cNvPr>
            <p:cNvSpPr/>
            <p:nvPr/>
          </p:nvSpPr>
          <p:spPr>
            <a:xfrm>
              <a:off x="4681631" y="5357287"/>
              <a:ext cx="66581" cy="6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199A33A-1C0B-44B0-A5FC-4B180ABE7696}"/>
              </a:ext>
            </a:extLst>
          </p:cNvPr>
          <p:cNvSpPr txBox="1"/>
          <p:nvPr/>
        </p:nvSpPr>
        <p:spPr>
          <a:xfrm>
            <a:off x="2707856" y="1973265"/>
            <a:ext cx="16759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48E7728-D86E-4B78-909E-0FAC84561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4" r="16104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702990A2-028B-419E-9A67-1A0D034F8E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r="28731"/>
          <a:stretch>
            <a:fillRect/>
          </a:stretch>
        </p:blipFill>
        <p:spPr/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5C6344-3F3D-8945-A0BB-A64C0DD428B2}"/>
              </a:ext>
            </a:extLst>
          </p:cNvPr>
          <p:cNvSpPr txBox="1"/>
          <p:nvPr/>
        </p:nvSpPr>
        <p:spPr>
          <a:xfrm>
            <a:off x="3340401" y="3456625"/>
            <a:ext cx="20291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800" dirty="0"/>
              <a:t>第三週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416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对角圆角矩形 47"/>
          <p:cNvSpPr/>
          <p:nvPr/>
        </p:nvSpPr>
        <p:spPr>
          <a:xfrm>
            <a:off x="1530411" y="1821982"/>
            <a:ext cx="1636859" cy="66926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Bebas" pitchFamily="2" charset="0"/>
              </a:rPr>
              <a:t>主要指標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014657" y="607481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關鍵指標規劃</a:t>
            </a:r>
          </a:p>
        </p:txBody>
      </p:sp>
      <p:grpSp>
        <p:nvGrpSpPr>
          <p:cNvPr id="2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35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67;p15">
            <a:extLst>
              <a:ext uri="{FF2B5EF4-FFF2-40B4-BE49-F238E27FC236}">
                <a16:creationId xmlns:a16="http://schemas.microsoft.com/office/drawing/2014/main" id="{78094DBD-C872-BF46-82FD-385D96321746}"/>
              </a:ext>
            </a:extLst>
          </p:cNvPr>
          <p:cNvSpPr txBox="1">
            <a:spLocks/>
          </p:cNvSpPr>
          <p:nvPr/>
        </p:nvSpPr>
        <p:spPr>
          <a:xfrm>
            <a:off x="1109224" y="1561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2A2EE52-8B38-B244-890A-8BF741442085}"/>
              </a:ext>
            </a:extLst>
          </p:cNvPr>
          <p:cNvSpPr txBox="1"/>
          <p:nvPr/>
        </p:nvSpPr>
        <p:spPr>
          <a:xfrm>
            <a:off x="1460316" y="2731225"/>
            <a:ext cx="824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mtClean="0"/>
              <a:t>從使用者到</a:t>
            </a:r>
            <a:r>
              <a:rPr kumimoji="1" lang="zh-TW" altLang="en-US" dirty="0"/>
              <a:t>官網到結帳，每個網頁步驟流程設定目標轉換，</a:t>
            </a:r>
            <a:endParaRPr kumimoji="1" lang="en-US" altLang="zh-TW" dirty="0"/>
          </a:p>
          <a:p>
            <a:r>
              <a:rPr kumimoji="1" lang="zh-TW" altLang="en-US" dirty="0"/>
              <a:t>看各個階段的轉換率，其中最終結帳收益是與涵碧樓營收成效高度相關的指標。</a:t>
            </a:r>
            <a:endParaRPr kumimoji="1" lang="en-US" altLang="zh-TW" dirty="0"/>
          </a:p>
        </p:txBody>
      </p:sp>
      <p:sp>
        <p:nvSpPr>
          <p:cNvPr id="20" name="对角圆角矩形 47">
            <a:extLst>
              <a:ext uri="{FF2B5EF4-FFF2-40B4-BE49-F238E27FC236}">
                <a16:creationId xmlns:a16="http://schemas.microsoft.com/office/drawing/2014/main" id="{9821773F-E346-FD40-9856-032C39D2524C}"/>
              </a:ext>
            </a:extLst>
          </p:cNvPr>
          <p:cNvSpPr/>
          <p:nvPr/>
        </p:nvSpPr>
        <p:spPr>
          <a:xfrm>
            <a:off x="1530410" y="3623789"/>
            <a:ext cx="1636859" cy="66926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Bebas" pitchFamily="2" charset="0"/>
              </a:rPr>
              <a:t>次要指標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BA26FA-BF70-0244-8CAF-9A1C83BD4721}"/>
              </a:ext>
            </a:extLst>
          </p:cNvPr>
          <p:cNvSpPr txBox="1"/>
          <p:nvPr/>
        </p:nvSpPr>
        <p:spPr>
          <a:xfrm>
            <a:off x="1513973" y="4539283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各個網站的轉換率就是間接影響涵碧樓營收成效的指標，可透過這些</a:t>
            </a:r>
            <a:endParaRPr kumimoji="1" lang="en-US" altLang="zh-TW" dirty="0"/>
          </a:p>
          <a:p>
            <a:r>
              <a:rPr kumimoji="1" lang="zh-TW" altLang="en-US" dirty="0"/>
              <a:t>指標了解網站中哪些環節出了狀況，進而對症下藥，難的不是藥，而是找到病症。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5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对角圆角矩形 47"/>
          <p:cNvSpPr/>
          <p:nvPr/>
        </p:nvSpPr>
        <p:spPr>
          <a:xfrm>
            <a:off x="2686156" y="5367541"/>
            <a:ext cx="2485016" cy="58091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Bebas" pitchFamily="2" charset="0"/>
              </a:rPr>
              <a:t>會員頁面</a:t>
            </a:r>
          </a:p>
        </p:txBody>
      </p:sp>
      <p:sp>
        <p:nvSpPr>
          <p:cNvPr id="49" name="手杖形箭头 48"/>
          <p:cNvSpPr/>
          <p:nvPr/>
        </p:nvSpPr>
        <p:spPr>
          <a:xfrm>
            <a:off x="4106164" y="3926019"/>
            <a:ext cx="1065008" cy="1021975"/>
          </a:xfrm>
          <a:prstGeom prst="uturnArrow">
            <a:avLst>
              <a:gd name="adj1" fmla="val 11520"/>
              <a:gd name="adj2" fmla="val 15817"/>
              <a:gd name="adj3" fmla="val 22960"/>
              <a:gd name="adj4" fmla="val 24363"/>
              <a:gd name="adj5" fmla="val 47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对角圆角矩形 49"/>
          <p:cNvSpPr/>
          <p:nvPr/>
        </p:nvSpPr>
        <p:spPr>
          <a:xfrm>
            <a:off x="4633290" y="4528444"/>
            <a:ext cx="2485016" cy="58091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2400" dirty="0">
                <a:solidFill>
                  <a:prstClr val="white"/>
                </a:solidFill>
                <a:latin typeface="Bebas" pitchFamily="2" charset="0"/>
              </a:rPr>
              <a:t>購物車頁面</a:t>
            </a:r>
          </a:p>
        </p:txBody>
      </p:sp>
      <p:sp>
        <p:nvSpPr>
          <p:cNvPr id="51" name="手杖形箭头 50"/>
          <p:cNvSpPr/>
          <p:nvPr/>
        </p:nvSpPr>
        <p:spPr>
          <a:xfrm>
            <a:off x="6053298" y="3086922"/>
            <a:ext cx="1065008" cy="1021975"/>
          </a:xfrm>
          <a:prstGeom prst="uturnArrow">
            <a:avLst>
              <a:gd name="adj1" fmla="val 11520"/>
              <a:gd name="adj2" fmla="val 15817"/>
              <a:gd name="adj3" fmla="val 22960"/>
              <a:gd name="adj4" fmla="val 24363"/>
              <a:gd name="adj5" fmla="val 47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对角圆角矩形 51"/>
          <p:cNvSpPr/>
          <p:nvPr/>
        </p:nvSpPr>
        <p:spPr>
          <a:xfrm>
            <a:off x="6580424" y="3689347"/>
            <a:ext cx="2485016" cy="58091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6B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Bebas" pitchFamily="2" charset="0"/>
              </a:rPr>
              <a:t>下單頁面</a:t>
            </a:r>
          </a:p>
        </p:txBody>
      </p:sp>
      <p:sp>
        <p:nvSpPr>
          <p:cNvPr id="53" name="手杖形箭头 52"/>
          <p:cNvSpPr/>
          <p:nvPr/>
        </p:nvSpPr>
        <p:spPr>
          <a:xfrm>
            <a:off x="8000432" y="2247825"/>
            <a:ext cx="1065008" cy="1021975"/>
          </a:xfrm>
          <a:prstGeom prst="uturnArrow">
            <a:avLst>
              <a:gd name="adj1" fmla="val 11520"/>
              <a:gd name="adj2" fmla="val 15817"/>
              <a:gd name="adj3" fmla="val 22960"/>
              <a:gd name="adj4" fmla="val 24363"/>
              <a:gd name="adj5" fmla="val 47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对角圆角矩形 53"/>
          <p:cNvSpPr/>
          <p:nvPr/>
        </p:nvSpPr>
        <p:spPr>
          <a:xfrm>
            <a:off x="8527558" y="2850250"/>
            <a:ext cx="2485016" cy="58091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78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Bebas" pitchFamily="2" charset="0"/>
              </a:rPr>
              <a:t>訂房成功頁面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283537" y="676776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目標轉換</a:t>
            </a:r>
          </a:p>
        </p:txBody>
      </p:sp>
      <p:grpSp>
        <p:nvGrpSpPr>
          <p:cNvPr id="24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5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67;p15">
            <a:extLst>
              <a:ext uri="{FF2B5EF4-FFF2-40B4-BE49-F238E27FC236}">
                <a16:creationId xmlns:a16="http://schemas.microsoft.com/office/drawing/2014/main" id="{78094DBD-C872-BF46-82FD-385D96321746}"/>
              </a:ext>
            </a:extLst>
          </p:cNvPr>
          <p:cNvSpPr txBox="1">
            <a:spLocks/>
          </p:cNvSpPr>
          <p:nvPr/>
        </p:nvSpPr>
        <p:spPr>
          <a:xfrm>
            <a:off x="617635" y="156468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E591EA-C7CB-DF46-8EE2-9304FF7EE88E}"/>
              </a:ext>
            </a:extLst>
          </p:cNvPr>
          <p:cNvSpPr txBox="1"/>
          <p:nvPr/>
        </p:nvSpPr>
        <p:spPr>
          <a:xfrm>
            <a:off x="798934" y="160381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目前沒有架設目標轉換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2586F1-1513-6A47-9633-E3FDBFA19BDA}"/>
              </a:ext>
            </a:extLst>
          </p:cNvPr>
          <p:cNvSpPr txBox="1"/>
          <p:nvPr/>
        </p:nvSpPr>
        <p:spPr>
          <a:xfrm>
            <a:off x="8985236" y="1603814"/>
            <a:ext cx="156966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TW" altLang="en-US" dirty="0"/>
              <a:t>建議設定目標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EA6B3A-B6C5-3942-A40D-6EC73558F474}"/>
              </a:ext>
            </a:extLst>
          </p:cNvPr>
          <p:cNvSpPr txBox="1"/>
          <p:nvPr/>
        </p:nvSpPr>
        <p:spPr>
          <a:xfrm>
            <a:off x="798934" y="2183360"/>
            <a:ext cx="4469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我們建議在下訂單這個目標當中，我們可以追蹤完整的購物流程，接著就可以看見程序轉換圖，了解每個程序的轉換率。</a:t>
            </a:r>
          </a:p>
          <a:p>
            <a:r>
              <a:rPr kumimoji="1" lang="zh-TW" altLang="en-US" dirty="0"/>
              <a:t>再針對每個目標的轉換率來去做後續</a:t>
            </a:r>
            <a:r>
              <a:rPr kumimoji="1" lang="en" altLang="zh-TW" dirty="0"/>
              <a:t>A/B test</a:t>
            </a:r>
            <a:r>
              <a:rPr kumimoji="1" lang="zh-TW" altLang="en-US" dirty="0"/>
              <a:t>等優化網站。</a:t>
            </a:r>
          </a:p>
        </p:txBody>
      </p:sp>
    </p:spTree>
    <p:extLst>
      <p:ext uri="{BB962C8B-B14F-4D97-AF65-F5344CB8AC3E}">
        <p14:creationId xmlns:p14="http://schemas.microsoft.com/office/powerpoint/2010/main" val="362529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34121" y="488237"/>
            <a:ext cx="349326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社群導流規劃</a:t>
            </a:r>
          </a:p>
        </p:txBody>
      </p:sp>
      <p:sp>
        <p:nvSpPr>
          <p:cNvPr id="16" name="矩形 15"/>
          <p:cNvSpPr/>
          <p:nvPr/>
        </p:nvSpPr>
        <p:spPr>
          <a:xfrm>
            <a:off x="500321" y="2022616"/>
            <a:ext cx="1219199" cy="1732955"/>
          </a:xfrm>
          <a:prstGeom prst="rect">
            <a:avLst/>
          </a:prstGeom>
          <a:solidFill>
            <a:srgbClr val="6B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dirty="0">
                <a:latin typeface="Bebas" pitchFamily="2" charset="0"/>
              </a:rPr>
              <a:t>FB</a:t>
            </a:r>
            <a:r>
              <a:rPr lang="zh-CN" altLang="en-US" sz="2800" dirty="0">
                <a:latin typeface="Bebas" pitchFamily="2" charset="0"/>
              </a:rPr>
              <a:t>粉專</a:t>
            </a:r>
          </a:p>
        </p:txBody>
      </p:sp>
      <p:sp>
        <p:nvSpPr>
          <p:cNvPr id="17" name="矩形 16"/>
          <p:cNvSpPr/>
          <p:nvPr/>
        </p:nvSpPr>
        <p:spPr>
          <a:xfrm>
            <a:off x="1719520" y="2022613"/>
            <a:ext cx="4099036" cy="173295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0321" y="4065645"/>
            <a:ext cx="1219199" cy="1703783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dirty="0">
                <a:latin typeface="Bebas" pitchFamily="2" charset="0"/>
              </a:rPr>
              <a:t>LINE</a:t>
            </a:r>
          </a:p>
          <a:p>
            <a:pPr algn="ctr"/>
            <a:r>
              <a:rPr lang="zh-CN" altLang="en-US" sz="2800" dirty="0">
                <a:latin typeface="Bebas" pitchFamily="2" charset="0"/>
              </a:rPr>
              <a:t>官方</a:t>
            </a:r>
            <a:endParaRPr lang="en-US" altLang="zh-CN" sz="2800" dirty="0">
              <a:latin typeface="Bebas" pitchFamily="2" charset="0"/>
            </a:endParaRPr>
          </a:p>
          <a:p>
            <a:pPr algn="ctr"/>
            <a:r>
              <a:rPr lang="zh-CN" altLang="en-US" sz="2800" dirty="0">
                <a:latin typeface="Bebas" pitchFamily="2" charset="0"/>
              </a:rPr>
              <a:t>帳號</a:t>
            </a:r>
          </a:p>
        </p:txBody>
      </p:sp>
      <p:sp>
        <p:nvSpPr>
          <p:cNvPr id="21" name="矩形 20"/>
          <p:cNvSpPr/>
          <p:nvPr/>
        </p:nvSpPr>
        <p:spPr>
          <a:xfrm>
            <a:off x="1745225" y="4065646"/>
            <a:ext cx="4099036" cy="170378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20987" y="4065647"/>
            <a:ext cx="1219199" cy="1703782"/>
          </a:xfrm>
          <a:prstGeom prst="rect">
            <a:avLst/>
          </a:prstGeom>
          <a:solidFill>
            <a:srgbClr val="6B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2800" dirty="0">
                <a:latin typeface="Bebas" pitchFamily="2" charset="0"/>
              </a:rPr>
              <a:t>微信</a:t>
            </a:r>
            <a:endParaRPr lang="en-US" altLang="zh-CN" sz="2800" dirty="0">
              <a:latin typeface="Bebas" pitchFamily="2" charset="0"/>
            </a:endParaRPr>
          </a:p>
          <a:p>
            <a:pPr algn="ctr"/>
            <a:r>
              <a:rPr lang="zh-CN" altLang="en-US" sz="2800" dirty="0">
                <a:latin typeface="Bebas" pitchFamily="2" charset="0"/>
              </a:rPr>
              <a:t>官方</a:t>
            </a:r>
            <a:endParaRPr lang="en-US" altLang="zh-CN" sz="2800" dirty="0">
              <a:latin typeface="Bebas" pitchFamily="2" charset="0"/>
            </a:endParaRPr>
          </a:p>
          <a:p>
            <a:pPr algn="ctr"/>
            <a:r>
              <a:rPr lang="zh-CN" altLang="en-US" sz="2800" dirty="0">
                <a:latin typeface="Bebas" pitchFamily="2" charset="0"/>
              </a:rPr>
              <a:t>帳號</a:t>
            </a:r>
          </a:p>
        </p:txBody>
      </p:sp>
      <p:sp>
        <p:nvSpPr>
          <p:cNvPr id="24" name="矩形 23"/>
          <p:cNvSpPr/>
          <p:nvPr/>
        </p:nvSpPr>
        <p:spPr>
          <a:xfrm>
            <a:off x="7440187" y="4065646"/>
            <a:ext cx="4099036" cy="170378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2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37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047D8F-92C6-1C44-A850-44DDF3F683FB}"/>
              </a:ext>
            </a:extLst>
          </p:cNvPr>
          <p:cNvSpPr txBox="1"/>
          <p:nvPr/>
        </p:nvSpPr>
        <p:spPr>
          <a:xfrm>
            <a:off x="7528230" y="4149569"/>
            <a:ext cx="4010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青島跟南京涵碧樓限定</a:t>
            </a:r>
            <a:endParaRPr kumimoji="1" lang="en-US" altLang="zh-TW" dirty="0"/>
          </a:p>
          <a:p>
            <a:r>
              <a:rPr kumimoji="1" lang="zh-TW" altLang="en-US" dirty="0"/>
              <a:t>提供二維碼，也可以各項服務訂購與商城也有所連動，平均每兩天一篇文。文章內容以當月活動為主。關注帳號會提醒活動，偏向廣告行為。</a:t>
            </a:r>
            <a:endParaRPr kumimoji="1" lang="en-US" altLang="zh-TW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56E2B95-C707-9441-9105-96E0BD3DF5D0}"/>
              </a:ext>
            </a:extLst>
          </p:cNvPr>
          <p:cNvSpPr/>
          <p:nvPr/>
        </p:nvSpPr>
        <p:spPr>
          <a:xfrm>
            <a:off x="6220987" y="2036745"/>
            <a:ext cx="1219199" cy="1718825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dirty="0">
                <a:latin typeface="Bebas" pitchFamily="2" charset="0"/>
              </a:rPr>
              <a:t>IG</a:t>
            </a:r>
          </a:p>
          <a:p>
            <a:pPr algn="ctr"/>
            <a:r>
              <a:rPr lang="zh-CN" altLang="en-US" sz="2800" dirty="0">
                <a:latin typeface="Bebas" pitchFamily="2" charset="0"/>
              </a:rPr>
              <a:t>官方</a:t>
            </a:r>
            <a:endParaRPr lang="en-US" altLang="zh-CN" sz="2800" dirty="0">
              <a:latin typeface="Bebas" pitchFamily="2" charset="0"/>
            </a:endParaRPr>
          </a:p>
          <a:p>
            <a:pPr algn="ctr"/>
            <a:r>
              <a:rPr lang="zh-CN" altLang="en-US" sz="2800" dirty="0">
                <a:latin typeface="Bebas" pitchFamily="2" charset="0"/>
              </a:rPr>
              <a:t>帳號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8BE2AD-97A7-6A47-96F1-CC7CC90E4D15}"/>
              </a:ext>
            </a:extLst>
          </p:cNvPr>
          <p:cNvSpPr/>
          <p:nvPr/>
        </p:nvSpPr>
        <p:spPr>
          <a:xfrm>
            <a:off x="7465891" y="2036747"/>
            <a:ext cx="4099036" cy="171882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zh-CN" alt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2259924-4126-1B42-953E-F7CEBAFD9D7C}"/>
              </a:ext>
            </a:extLst>
          </p:cNvPr>
          <p:cNvSpPr txBox="1"/>
          <p:nvPr/>
        </p:nvSpPr>
        <p:spPr>
          <a:xfrm>
            <a:off x="7489981" y="2147551"/>
            <a:ext cx="3999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一個禮拜約</a:t>
            </a:r>
            <a:r>
              <a:rPr kumimoji="1" lang="en-US" altLang="zh-TW" dirty="0"/>
              <a:t>2-3</a:t>
            </a:r>
            <a:r>
              <a:rPr kumimoji="1" lang="zh-TW" altLang="en-US" dirty="0"/>
              <a:t>篇文章，文章內容跟</a:t>
            </a:r>
            <a:r>
              <a:rPr kumimoji="1" lang="en" altLang="zh-TW" dirty="0"/>
              <a:t>FB</a:t>
            </a:r>
            <a:r>
              <a:rPr kumimoji="1" lang="zh-TW" altLang="en-US" dirty="0"/>
              <a:t>雷同，不同於</a:t>
            </a:r>
            <a:r>
              <a:rPr kumimoji="1" lang="en" altLang="zh-TW" dirty="0"/>
              <a:t>FB</a:t>
            </a:r>
            <a:r>
              <a:rPr kumimoji="1" lang="zh-TW" altLang="en" dirty="0"/>
              <a:t>，</a:t>
            </a:r>
            <a:r>
              <a:rPr kumimoji="1" lang="zh-TW" altLang="en-US" dirty="0"/>
              <a:t>可以看到涵碧樓</a:t>
            </a:r>
            <a:r>
              <a:rPr kumimoji="1" lang="en" altLang="zh-TW" dirty="0"/>
              <a:t>IG</a:t>
            </a:r>
            <a:r>
              <a:rPr kumimoji="1" lang="zh-TW" altLang="en-US" dirty="0"/>
              <a:t>近幾年小編有越來越好的趨勢，過往的文章不是沒有</a:t>
            </a:r>
            <a:r>
              <a:rPr kumimoji="1" lang="en" altLang="zh-TW" dirty="0" err="1"/>
              <a:t>HashTag</a:t>
            </a:r>
            <a:r>
              <a:rPr kumimoji="1" lang="zh-TW" altLang="en-US" dirty="0"/>
              <a:t>就是</a:t>
            </a:r>
            <a:r>
              <a:rPr kumimoji="1" lang="en" altLang="zh-TW" dirty="0"/>
              <a:t>Tag</a:t>
            </a:r>
            <a:r>
              <a:rPr kumimoji="1" lang="zh-TW" altLang="en-US" dirty="0"/>
              <a:t>的很爛，而最近的文章</a:t>
            </a:r>
            <a:r>
              <a:rPr kumimoji="1" lang="en" altLang="zh-TW" dirty="0" err="1"/>
              <a:t>HashTag</a:t>
            </a:r>
            <a:r>
              <a:rPr kumimoji="1" lang="zh-TW" altLang="en-US" dirty="0"/>
              <a:t>則進步不少。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DD3420-F4F0-F948-9B5C-D23973A94F25}"/>
              </a:ext>
            </a:extLst>
          </p:cNvPr>
          <p:cNvSpPr txBox="1"/>
          <p:nvPr/>
        </p:nvSpPr>
        <p:spPr>
          <a:xfrm>
            <a:off x="1742521" y="4065645"/>
            <a:ext cx="4053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為不定期更新，有活動時才會發佈新訊息，上一次更新已是五個月前，七月有較頻繁的活動，推測應為旅遊旺季。其官方帳號可連接至官網、臉書、</a:t>
            </a:r>
            <a:r>
              <a:rPr kumimoji="1" lang="en" altLang="zh-TW" dirty="0"/>
              <a:t>IG</a:t>
            </a:r>
            <a:r>
              <a:rPr kumimoji="1" lang="zh-TW" altLang="en" dirty="0"/>
              <a:t>、</a:t>
            </a:r>
            <a:r>
              <a:rPr kumimoji="1" lang="zh-TW" altLang="en-US" dirty="0"/>
              <a:t>與訂房網站，房價跟活動的價位標示清晰。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4BBB930-9B0C-9649-A651-4A89AFC06682}"/>
              </a:ext>
            </a:extLst>
          </p:cNvPr>
          <p:cNvSpPr txBox="1"/>
          <p:nvPr/>
        </p:nvSpPr>
        <p:spPr>
          <a:xfrm>
            <a:off x="1731812" y="2036746"/>
            <a:ext cx="4125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每隔兩至三天於粉專</a:t>
            </a:r>
            <a:r>
              <a:rPr kumimoji="1" lang="en" altLang="zh-TW" dirty="0"/>
              <a:t>PO</a:t>
            </a:r>
            <a:r>
              <a:rPr kumimoji="1" lang="zh-TW" altLang="en-US" dirty="0"/>
              <a:t>文，內容主要為涵碧樓的大大小小角落，時而茶點時而房間或</a:t>
            </a:r>
            <a:r>
              <a:rPr kumimoji="1" lang="en" altLang="zh-TW" dirty="0"/>
              <a:t>SPA</a:t>
            </a:r>
            <a:r>
              <a:rPr kumimoji="1" lang="zh-TW" altLang="en-US" dirty="0"/>
              <a:t>等，佐禪意相關內容，營造放鬆氛圍，不同於一般電商，文章極少促銷文，幾乎都是圖</a:t>
            </a:r>
            <a:r>
              <a:rPr kumimoji="1" lang="en-US" altLang="zh-TW" dirty="0"/>
              <a:t>+</a:t>
            </a:r>
            <a:r>
              <a:rPr kumimoji="1" lang="zh-TW" altLang="en-US" dirty="0"/>
              <a:t>文</a:t>
            </a:r>
            <a:r>
              <a:rPr kumimoji="1" lang="en-US" altLang="zh-TW" dirty="0"/>
              <a:t>+</a:t>
            </a:r>
            <a:r>
              <a:rPr kumimoji="1" lang="zh-TW" altLang="en-US" dirty="0"/>
              <a:t>連結</a:t>
            </a:r>
            <a:r>
              <a:rPr kumimoji="1" lang="en-US" altLang="zh-TW" dirty="0"/>
              <a:t>(</a:t>
            </a:r>
            <a:r>
              <a:rPr kumimoji="1" lang="zh-TW" altLang="en-US" dirty="0"/>
              <a:t>新中文官網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0" name="圓角矩形圖說文字 9">
            <a:extLst>
              <a:ext uri="{FF2B5EF4-FFF2-40B4-BE49-F238E27FC236}">
                <a16:creationId xmlns:a16="http://schemas.microsoft.com/office/drawing/2014/main" id="{A2196721-469A-ED41-BBBD-BE87579563BC}"/>
              </a:ext>
            </a:extLst>
          </p:cNvPr>
          <p:cNvSpPr/>
          <p:nvPr/>
        </p:nvSpPr>
        <p:spPr>
          <a:xfrm>
            <a:off x="352042" y="1438368"/>
            <a:ext cx="1785257" cy="443341"/>
          </a:xfrm>
          <a:prstGeom prst="wedgeRoundRectCallout">
            <a:avLst>
              <a:gd name="adj1" fmla="val -22053"/>
              <a:gd name="adj2" fmla="val 7183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C4E9A2-3129-2441-AA41-D59628702A2E}"/>
              </a:ext>
            </a:extLst>
          </p:cNvPr>
          <p:cNvSpPr txBox="1"/>
          <p:nvPr/>
        </p:nvSpPr>
        <p:spPr>
          <a:xfrm>
            <a:off x="459840" y="14934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主要流量來源</a:t>
            </a:r>
          </a:p>
        </p:txBody>
      </p:sp>
      <p:sp>
        <p:nvSpPr>
          <p:cNvPr id="49" name="圓角矩形圖說文字 48">
            <a:extLst>
              <a:ext uri="{FF2B5EF4-FFF2-40B4-BE49-F238E27FC236}">
                <a16:creationId xmlns:a16="http://schemas.microsoft.com/office/drawing/2014/main" id="{A2C55ABA-07CD-9D43-8D17-420225975EEB}"/>
              </a:ext>
            </a:extLst>
          </p:cNvPr>
          <p:cNvSpPr/>
          <p:nvPr/>
        </p:nvSpPr>
        <p:spPr>
          <a:xfrm>
            <a:off x="217290" y="5836302"/>
            <a:ext cx="1785257" cy="427866"/>
          </a:xfrm>
          <a:prstGeom prst="wedgeRoundRectCallout">
            <a:avLst>
              <a:gd name="adj1" fmla="val -20833"/>
              <a:gd name="adj2" fmla="val -660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C58A42-3F13-FC4D-B99F-BAD9EFB9F299}"/>
              </a:ext>
            </a:extLst>
          </p:cNvPr>
          <p:cNvSpPr txBox="1"/>
          <p:nvPr/>
        </p:nvSpPr>
        <p:spPr>
          <a:xfrm>
            <a:off x="352042" y="58948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次要流量來源</a:t>
            </a:r>
          </a:p>
        </p:txBody>
      </p:sp>
    </p:spTree>
    <p:extLst>
      <p:ext uri="{BB962C8B-B14F-4D97-AF65-F5344CB8AC3E}">
        <p14:creationId xmlns:p14="http://schemas.microsoft.com/office/powerpoint/2010/main" val="28522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498448" y="561698"/>
            <a:ext cx="3195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AB</a:t>
            </a:r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實驗設計</a:t>
            </a:r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-1789611" y="-62701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38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7" name="Rectangle 7">
            <a:extLst>
              <a:ext uri="{FF2B5EF4-FFF2-40B4-BE49-F238E27FC236}">
                <a16:creationId xmlns:a16="http://schemas.microsoft.com/office/drawing/2014/main" id="{6AA7514C-455D-9C44-924D-EFAB9129F9EC}"/>
              </a:ext>
            </a:extLst>
          </p:cNvPr>
          <p:cNvSpPr/>
          <p:nvPr/>
        </p:nvSpPr>
        <p:spPr>
          <a:xfrm>
            <a:off x="625792" y="3775978"/>
            <a:ext cx="2433318" cy="160859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359B6CA5-E9FC-5442-A483-4F4CAA0CAF36}"/>
              </a:ext>
            </a:extLst>
          </p:cNvPr>
          <p:cNvSpPr/>
          <p:nvPr/>
        </p:nvSpPr>
        <p:spPr>
          <a:xfrm>
            <a:off x="3298671" y="3775977"/>
            <a:ext cx="2433318" cy="160859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Rectangle: Rounded Corners 1">
            <a:extLst>
              <a:ext uri="{FF2B5EF4-FFF2-40B4-BE49-F238E27FC236}">
                <a16:creationId xmlns:a16="http://schemas.microsoft.com/office/drawing/2014/main" id="{A2A7BBFD-C785-1048-A92D-1ED9BCEA9A62}"/>
              </a:ext>
            </a:extLst>
          </p:cNvPr>
          <p:cNvSpPr/>
          <p:nvPr/>
        </p:nvSpPr>
        <p:spPr>
          <a:xfrm>
            <a:off x="2037304" y="1864896"/>
            <a:ext cx="2293171" cy="575474"/>
          </a:xfrm>
          <a:prstGeom prst="roundRect">
            <a:avLst>
              <a:gd name="adj" fmla="val 50000"/>
            </a:avLst>
          </a:prstGeom>
          <a:solidFill>
            <a:srgbClr val="748773"/>
          </a:solidFill>
          <a:ln>
            <a:noFill/>
          </a:ln>
          <a:effectLst>
            <a:outerShdw blurRad="3175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50" name="Rectangle: Rounded Corners 3">
            <a:extLst>
              <a:ext uri="{FF2B5EF4-FFF2-40B4-BE49-F238E27FC236}">
                <a16:creationId xmlns:a16="http://schemas.microsoft.com/office/drawing/2014/main" id="{B8CA4441-54C0-D547-86B3-BF40F01A576F}"/>
              </a:ext>
            </a:extLst>
          </p:cNvPr>
          <p:cNvSpPr/>
          <p:nvPr/>
        </p:nvSpPr>
        <p:spPr>
          <a:xfrm>
            <a:off x="629124" y="3478151"/>
            <a:ext cx="2433318" cy="542370"/>
          </a:xfrm>
          <a:prstGeom prst="roundRect">
            <a:avLst>
              <a:gd name="adj" fmla="val 5000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方正正纤黑简体" panose="02000000000000000000" pitchFamily="2" charset="-122"/>
                <a:ea typeface="方正正纤黑简体" panose="02000000000000000000" pitchFamily="2" charset="-122"/>
                <a:sym typeface="+mn-lt"/>
              </a:rPr>
              <a:t>A</a:t>
            </a:r>
          </a:p>
        </p:txBody>
      </p:sp>
      <p:sp>
        <p:nvSpPr>
          <p:cNvPr id="51" name="Rectangle: Rounded Corners 4">
            <a:extLst>
              <a:ext uri="{FF2B5EF4-FFF2-40B4-BE49-F238E27FC236}">
                <a16:creationId xmlns:a16="http://schemas.microsoft.com/office/drawing/2014/main" id="{1DFF18AA-8EBE-D34B-9EEE-02C6CC6B8F5A}"/>
              </a:ext>
            </a:extLst>
          </p:cNvPr>
          <p:cNvSpPr/>
          <p:nvPr/>
        </p:nvSpPr>
        <p:spPr>
          <a:xfrm>
            <a:off x="3305336" y="3478151"/>
            <a:ext cx="2433318" cy="542370"/>
          </a:xfrm>
          <a:prstGeom prst="roundRect">
            <a:avLst>
              <a:gd name="adj" fmla="val 50000"/>
            </a:avLst>
          </a:prstGeom>
          <a:solidFill>
            <a:srgbClr val="60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lt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lt"/>
              </a:rPr>
              <a:t>（目前）</a:t>
            </a:r>
            <a:endParaRPr lang="en-US" altLang="zh-CN" dirty="0">
              <a:solidFill>
                <a:schemeClr val="bg1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52" name="组合 1">
            <a:extLst>
              <a:ext uri="{FF2B5EF4-FFF2-40B4-BE49-F238E27FC236}">
                <a16:creationId xmlns:a16="http://schemas.microsoft.com/office/drawing/2014/main" id="{3DB2874F-3A2E-8644-B265-A47037165545}"/>
              </a:ext>
            </a:extLst>
          </p:cNvPr>
          <p:cNvGrpSpPr/>
          <p:nvPr/>
        </p:nvGrpSpPr>
        <p:grpSpPr>
          <a:xfrm>
            <a:off x="1845784" y="2440369"/>
            <a:ext cx="2676211" cy="1037782"/>
            <a:chOff x="1540984" y="2135569"/>
            <a:chExt cx="2676211" cy="1037782"/>
          </a:xfrm>
        </p:grpSpPr>
        <p:cxnSp>
          <p:nvCxnSpPr>
            <p:cNvPr id="53" name="Elbow Connector 18">
              <a:extLst>
                <a:ext uri="{FF2B5EF4-FFF2-40B4-BE49-F238E27FC236}">
                  <a16:creationId xmlns:a16="http://schemas.microsoft.com/office/drawing/2014/main" id="{3DA0478E-AE61-4E4B-A4B5-09BDFB2F5260}"/>
                </a:ext>
              </a:extLst>
            </p:cNvPr>
            <p:cNvCxnSpPr>
              <a:cxnSpLocks/>
              <a:stCxn id="49" idx="2"/>
              <a:endCxn id="51" idx="0"/>
            </p:cNvCxnSpPr>
            <p:nvPr/>
          </p:nvCxnSpPr>
          <p:spPr>
            <a:xfrm rot="16200000" flipH="1">
              <a:off x="3029252" y="1985407"/>
              <a:ext cx="1037781" cy="1338105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21">
              <a:extLst>
                <a:ext uri="{FF2B5EF4-FFF2-40B4-BE49-F238E27FC236}">
                  <a16:creationId xmlns:a16="http://schemas.microsoft.com/office/drawing/2014/main" id="{CEFFF788-6386-F246-89EC-4F2358027201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rot="5400000">
              <a:off x="1691147" y="1985407"/>
              <a:ext cx="1037781" cy="133810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3BDAA72-9588-C841-A2F2-3462BD37487D}"/>
              </a:ext>
            </a:extLst>
          </p:cNvPr>
          <p:cNvSpPr txBox="1"/>
          <p:nvPr/>
        </p:nvSpPr>
        <p:spPr>
          <a:xfrm>
            <a:off x="2429404" y="19416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訂房網站頁面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592DF95-A067-E04A-A2C2-19F840B2E059}"/>
              </a:ext>
            </a:extLst>
          </p:cNvPr>
          <p:cNvSpPr txBox="1"/>
          <p:nvPr/>
        </p:nvSpPr>
        <p:spPr>
          <a:xfrm>
            <a:off x="3424961" y="4370153"/>
            <a:ext cx="212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將所有專案內容全都列在房型下</a:t>
            </a:r>
            <a:endParaRPr kumimoji="1" lang="en-US" altLang="zh-TW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647030-9989-BB42-AA6F-B2B37E65E35D}"/>
              </a:ext>
            </a:extLst>
          </p:cNvPr>
          <p:cNvSpPr txBox="1"/>
          <p:nvPr/>
        </p:nvSpPr>
        <p:spPr>
          <a:xfrm>
            <a:off x="842506" y="439779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將專案內容分類成，</a:t>
            </a:r>
            <a:endParaRPr kumimoji="1" lang="en-US" altLang="zh-TW" dirty="0"/>
          </a:p>
          <a:p>
            <a:r>
              <a:rPr kumimoji="1" lang="zh-TW" altLang="en-US" dirty="0"/>
              <a:t>共同與差別服務</a:t>
            </a:r>
            <a:endParaRPr kumimoji="1" lang="en-US" altLang="zh-TW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C2FDEDE-F95B-4A42-A13F-EAC0352FC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00" y="1659320"/>
            <a:ext cx="4470400" cy="15621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B17796E-77F9-724C-9E8F-2A683715D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1" y="3465964"/>
            <a:ext cx="4394200" cy="21463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714D7-45ED-DD43-8EC0-E3F9C379F19C}"/>
              </a:ext>
            </a:extLst>
          </p:cNvPr>
          <p:cNvSpPr/>
          <p:nvPr/>
        </p:nvSpPr>
        <p:spPr>
          <a:xfrm>
            <a:off x="6451900" y="2024196"/>
            <a:ext cx="3306601" cy="25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D0F0B13-FC4A-8B46-9C00-3277132B82EC}"/>
              </a:ext>
            </a:extLst>
          </p:cNvPr>
          <p:cNvSpPr/>
          <p:nvPr/>
        </p:nvSpPr>
        <p:spPr>
          <a:xfrm>
            <a:off x="6489931" y="4113279"/>
            <a:ext cx="3306601" cy="25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6D767E-487C-4641-8786-6DF58E5EF85D}"/>
              </a:ext>
            </a:extLst>
          </p:cNvPr>
          <p:cNvSpPr/>
          <p:nvPr/>
        </p:nvSpPr>
        <p:spPr>
          <a:xfrm>
            <a:off x="6451900" y="2840545"/>
            <a:ext cx="4308865" cy="301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53D9383-DBB0-7641-AD5D-19961A12C14A}"/>
              </a:ext>
            </a:extLst>
          </p:cNvPr>
          <p:cNvSpPr/>
          <p:nvPr/>
        </p:nvSpPr>
        <p:spPr>
          <a:xfrm>
            <a:off x="6579521" y="5233693"/>
            <a:ext cx="4308865" cy="301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AA0BF45-C3F6-7746-8CE0-8C6BEDEB684C}"/>
              </a:ext>
            </a:extLst>
          </p:cNvPr>
          <p:cNvSpPr/>
          <p:nvPr/>
        </p:nvSpPr>
        <p:spPr>
          <a:xfrm>
            <a:off x="6451899" y="2531395"/>
            <a:ext cx="3513736" cy="30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21442A7-76A1-8349-AB50-E440FA1349C3}"/>
              </a:ext>
            </a:extLst>
          </p:cNvPr>
          <p:cNvSpPr/>
          <p:nvPr/>
        </p:nvSpPr>
        <p:spPr>
          <a:xfrm>
            <a:off x="6579521" y="4910035"/>
            <a:ext cx="3513736" cy="30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B1BFF7-FED6-8E45-91C7-B0D26F478CDD}"/>
              </a:ext>
            </a:extLst>
          </p:cNvPr>
          <p:cNvSpPr/>
          <p:nvPr/>
        </p:nvSpPr>
        <p:spPr>
          <a:xfrm>
            <a:off x="6451900" y="2282108"/>
            <a:ext cx="3306601" cy="25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20C5FB5-BA87-654F-9337-1A78E510C392}"/>
              </a:ext>
            </a:extLst>
          </p:cNvPr>
          <p:cNvSpPr/>
          <p:nvPr/>
        </p:nvSpPr>
        <p:spPr>
          <a:xfrm>
            <a:off x="6500294" y="4396447"/>
            <a:ext cx="3306601" cy="25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106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7">
            <a:extLst>
              <a:ext uri="{FF2B5EF4-FFF2-40B4-BE49-F238E27FC236}">
                <a16:creationId xmlns:a16="http://schemas.microsoft.com/office/drawing/2014/main" id="{87B9F74F-582E-49CC-891A-F6602520107C}"/>
              </a:ext>
            </a:extLst>
          </p:cNvPr>
          <p:cNvSpPr/>
          <p:nvPr/>
        </p:nvSpPr>
        <p:spPr>
          <a:xfrm>
            <a:off x="3537904" y="3913216"/>
            <a:ext cx="2433318" cy="160859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AE922B7F-8182-4881-92F6-D0B81A0F355D}"/>
              </a:ext>
            </a:extLst>
          </p:cNvPr>
          <p:cNvSpPr/>
          <p:nvPr/>
        </p:nvSpPr>
        <p:spPr>
          <a:xfrm>
            <a:off x="6210783" y="3913215"/>
            <a:ext cx="2433318" cy="160859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2700000" algn="tl" rotWithShape="0">
              <a:prstClr val="black">
                <a:alpha val="25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 dirty="0">
              <a:solidFill>
                <a:srgbClr val="FF85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: Rounded Corners 1">
            <a:extLst>
              <a:ext uri="{FF2B5EF4-FFF2-40B4-BE49-F238E27FC236}">
                <a16:creationId xmlns:a16="http://schemas.microsoft.com/office/drawing/2014/main" id="{F63EEFCD-21DF-41A8-B475-C778610724B9}"/>
              </a:ext>
            </a:extLst>
          </p:cNvPr>
          <p:cNvSpPr/>
          <p:nvPr/>
        </p:nvSpPr>
        <p:spPr>
          <a:xfrm>
            <a:off x="4949416" y="2002134"/>
            <a:ext cx="2293171" cy="575474"/>
          </a:xfrm>
          <a:prstGeom prst="roundRect">
            <a:avLst>
              <a:gd name="adj" fmla="val 50000"/>
            </a:avLst>
          </a:prstGeom>
          <a:solidFill>
            <a:srgbClr val="748773"/>
          </a:solidFill>
          <a:ln>
            <a:noFill/>
          </a:ln>
          <a:effectLst>
            <a:outerShdw blurRad="3175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68" name="Rectangle: Rounded Corners 3">
            <a:extLst>
              <a:ext uri="{FF2B5EF4-FFF2-40B4-BE49-F238E27FC236}">
                <a16:creationId xmlns:a16="http://schemas.microsoft.com/office/drawing/2014/main" id="{911537E7-4B1B-4E59-B45A-B0D892613284}"/>
              </a:ext>
            </a:extLst>
          </p:cNvPr>
          <p:cNvSpPr/>
          <p:nvPr/>
        </p:nvSpPr>
        <p:spPr>
          <a:xfrm>
            <a:off x="3541236" y="3615389"/>
            <a:ext cx="2433318" cy="542370"/>
          </a:xfrm>
          <a:prstGeom prst="roundRect">
            <a:avLst>
              <a:gd name="adj" fmla="val 50000"/>
            </a:avLst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方正正纤黑简体" panose="02000000000000000000" pitchFamily="2" charset="-122"/>
                <a:ea typeface="方正正纤黑简体" panose="02000000000000000000" pitchFamily="2" charset="-122"/>
                <a:sym typeface="+mn-lt"/>
              </a:rPr>
              <a:t>A</a:t>
            </a:r>
          </a:p>
        </p:txBody>
      </p:sp>
      <p:sp>
        <p:nvSpPr>
          <p:cNvPr id="69" name="Rectangle: Rounded Corners 4">
            <a:extLst>
              <a:ext uri="{FF2B5EF4-FFF2-40B4-BE49-F238E27FC236}">
                <a16:creationId xmlns:a16="http://schemas.microsoft.com/office/drawing/2014/main" id="{BC8FBC14-6754-4D69-A81C-2832AB11FAFB}"/>
              </a:ext>
            </a:extLst>
          </p:cNvPr>
          <p:cNvSpPr/>
          <p:nvPr/>
        </p:nvSpPr>
        <p:spPr>
          <a:xfrm>
            <a:off x="6217448" y="3615389"/>
            <a:ext cx="2433318" cy="542370"/>
          </a:xfrm>
          <a:prstGeom prst="roundRect">
            <a:avLst>
              <a:gd name="adj" fmla="val 50000"/>
            </a:avLst>
          </a:prstGeom>
          <a:solidFill>
            <a:srgbClr val="60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lt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lt"/>
              </a:rPr>
              <a:t>（目前）</a:t>
            </a:r>
            <a:endParaRPr lang="en-US" altLang="zh-CN" dirty="0">
              <a:solidFill>
                <a:schemeClr val="bg1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57896" y="2577607"/>
            <a:ext cx="2676211" cy="1037782"/>
            <a:chOff x="4757896" y="2577607"/>
            <a:chExt cx="2676211" cy="1037782"/>
          </a:xfrm>
        </p:grpSpPr>
        <p:cxnSp>
          <p:nvCxnSpPr>
            <p:cNvPr id="73" name="Elbow Connector 18">
              <a:extLst>
                <a:ext uri="{FF2B5EF4-FFF2-40B4-BE49-F238E27FC236}">
                  <a16:creationId xmlns:a16="http://schemas.microsoft.com/office/drawing/2014/main" id="{671FDE8E-5FFF-499D-9C56-81E8583F6C8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 rot="16200000" flipH="1">
              <a:off x="6246164" y="2427445"/>
              <a:ext cx="1037781" cy="1338105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21">
              <a:extLst>
                <a:ext uri="{FF2B5EF4-FFF2-40B4-BE49-F238E27FC236}">
                  <a16:creationId xmlns:a16="http://schemas.microsoft.com/office/drawing/2014/main" id="{45A96C86-3F13-4C63-989E-B81EBEE2A15A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 rot="5400000">
              <a:off x="4908059" y="2427445"/>
              <a:ext cx="1037781" cy="133810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4498448" y="561698"/>
            <a:ext cx="3195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AB</a:t>
            </a:r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實驗設計</a:t>
            </a:r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-1789611" y="-62701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39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5EBB6F-405B-FE4F-926C-7CA6A7A5B677}"/>
              </a:ext>
            </a:extLst>
          </p:cNvPr>
          <p:cNvSpPr txBox="1"/>
          <p:nvPr/>
        </p:nvSpPr>
        <p:spPr>
          <a:xfrm>
            <a:off x="5195754" y="205222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使用者訂房</a:t>
            </a:r>
            <a:r>
              <a:rPr kumimoji="1" lang="zh-TW" altLang="en-US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流程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C0CDE7-44FB-404F-9D55-DA7611B3F3AD}"/>
              </a:ext>
            </a:extLst>
          </p:cNvPr>
          <p:cNvSpPr txBox="1"/>
          <p:nvPr/>
        </p:nvSpPr>
        <p:spPr>
          <a:xfrm>
            <a:off x="3850432" y="454313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先看房型，</a:t>
            </a:r>
            <a:endParaRPr kumimoji="1" lang="en-US" altLang="zh-TW" dirty="0"/>
          </a:p>
          <a:p>
            <a:r>
              <a:rPr kumimoji="1" lang="zh-TW" altLang="en-US" dirty="0"/>
              <a:t>再看日期跟人數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B127104-C9AE-484C-B5EF-1E41B8B93647}"/>
              </a:ext>
            </a:extLst>
          </p:cNvPr>
          <p:cNvSpPr txBox="1"/>
          <p:nvPr/>
        </p:nvSpPr>
        <p:spPr>
          <a:xfrm>
            <a:off x="6514804" y="453503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先選日期跟人數，</a:t>
            </a:r>
            <a:endParaRPr kumimoji="1" lang="en-US" altLang="zh-TW" dirty="0"/>
          </a:p>
          <a:p>
            <a:r>
              <a:rPr kumimoji="1" lang="zh-TW" altLang="en-US" dirty="0"/>
              <a:t>再看房型</a:t>
            </a:r>
          </a:p>
        </p:txBody>
      </p:sp>
    </p:spTree>
    <p:extLst>
      <p:ext uri="{BB962C8B-B14F-4D97-AF65-F5344CB8AC3E}">
        <p14:creationId xmlns:p14="http://schemas.microsoft.com/office/powerpoint/2010/main" val="12298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429D8B8-1679-4743-84BD-DE1342031D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222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47C3817-BA6A-4F7F-A6A5-3ACBE03E3B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61" b="25361"/>
          <a:stretch>
            <a:fillRect/>
          </a:stretch>
        </p:blipFill>
        <p:spPr>
          <a:xfrm>
            <a:off x="5741988" y="1592263"/>
            <a:ext cx="4948237" cy="3657600"/>
          </a:xfr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4C49F0B-9248-41AD-969E-C0BE6DB86040}"/>
              </a:ext>
            </a:extLst>
          </p:cNvPr>
          <p:cNvSpPr>
            <a:spLocks/>
          </p:cNvSpPr>
          <p:nvPr/>
        </p:nvSpPr>
        <p:spPr bwMode="auto">
          <a:xfrm rot="1800000">
            <a:off x="579483" y="3969688"/>
            <a:ext cx="2153682" cy="2075556"/>
          </a:xfrm>
          <a:custGeom>
            <a:avLst/>
            <a:gdLst>
              <a:gd name="connsiteX0" fmla="*/ 1217613 w 1312863"/>
              <a:gd name="connsiteY0" fmla="*/ 641350 h 1265238"/>
              <a:gd name="connsiteX1" fmla="*/ 1312863 w 1312863"/>
              <a:gd name="connsiteY1" fmla="*/ 808038 h 1265238"/>
              <a:gd name="connsiteX2" fmla="*/ 1146175 w 1312863"/>
              <a:gd name="connsiteY2" fmla="*/ 906463 h 1265238"/>
              <a:gd name="connsiteX3" fmla="*/ 1098550 w 1312863"/>
              <a:gd name="connsiteY3" fmla="*/ 436563 h 1265238"/>
              <a:gd name="connsiteX4" fmla="*/ 1166813 w 1312863"/>
              <a:gd name="connsiteY4" fmla="*/ 555626 h 1265238"/>
              <a:gd name="connsiteX5" fmla="*/ 1060450 w 1312863"/>
              <a:gd name="connsiteY5" fmla="*/ 954088 h 1265238"/>
              <a:gd name="connsiteX6" fmla="*/ 939800 w 1312863"/>
              <a:gd name="connsiteY6" fmla="*/ 1025526 h 1265238"/>
              <a:gd name="connsiteX7" fmla="*/ 979488 w 1312863"/>
              <a:gd name="connsiteY7" fmla="*/ 227013 h 1265238"/>
              <a:gd name="connsiteX8" fmla="*/ 1047750 w 1312863"/>
              <a:gd name="connsiteY8" fmla="*/ 346076 h 1265238"/>
              <a:gd name="connsiteX9" fmla="*/ 850900 w 1312863"/>
              <a:gd name="connsiteY9" fmla="*/ 1077913 h 1265238"/>
              <a:gd name="connsiteX10" fmla="*/ 730250 w 1312863"/>
              <a:gd name="connsiteY10" fmla="*/ 1146176 h 1265238"/>
              <a:gd name="connsiteX11" fmla="*/ 854075 w 1312863"/>
              <a:gd name="connsiteY11" fmla="*/ 20638 h 1265238"/>
              <a:gd name="connsiteX12" fmla="*/ 927100 w 1312863"/>
              <a:gd name="connsiteY12" fmla="*/ 141288 h 1265238"/>
              <a:gd name="connsiteX13" fmla="*/ 646112 w 1312863"/>
              <a:gd name="connsiteY13" fmla="*/ 1196976 h 1265238"/>
              <a:gd name="connsiteX14" fmla="*/ 520700 w 1312863"/>
              <a:gd name="connsiteY14" fmla="*/ 1265238 h 1265238"/>
              <a:gd name="connsiteX15" fmla="*/ 461963 w 1312863"/>
              <a:gd name="connsiteY15" fmla="*/ 192087 h 1265238"/>
              <a:gd name="connsiteX16" fmla="*/ 581026 w 1312863"/>
              <a:gd name="connsiteY16" fmla="*/ 123825 h 1265238"/>
              <a:gd name="connsiteX17" fmla="*/ 333376 w 1312863"/>
              <a:gd name="connsiteY17" fmla="*/ 1038225 h 1265238"/>
              <a:gd name="connsiteX18" fmla="*/ 265113 w 1312863"/>
              <a:gd name="connsiteY18" fmla="*/ 919162 h 1265238"/>
              <a:gd name="connsiteX19" fmla="*/ 252413 w 1312863"/>
              <a:gd name="connsiteY19" fmla="*/ 312738 h 1265238"/>
              <a:gd name="connsiteX20" fmla="*/ 371475 w 1312863"/>
              <a:gd name="connsiteY20" fmla="*/ 244475 h 1265238"/>
              <a:gd name="connsiteX21" fmla="*/ 214313 w 1312863"/>
              <a:gd name="connsiteY21" fmla="*/ 830263 h 1265238"/>
              <a:gd name="connsiteX22" fmla="*/ 146051 w 1312863"/>
              <a:gd name="connsiteY22" fmla="*/ 709613 h 1265238"/>
              <a:gd name="connsiteX23" fmla="*/ 0 w 1312863"/>
              <a:gd name="connsiteY23" fmla="*/ 457200 h 1265238"/>
              <a:gd name="connsiteX24" fmla="*/ 166688 w 1312863"/>
              <a:gd name="connsiteY24" fmla="*/ 363538 h 1265238"/>
              <a:gd name="connsiteX25" fmla="*/ 93662 w 1312863"/>
              <a:gd name="connsiteY25" fmla="*/ 623888 h 1265238"/>
              <a:gd name="connsiteX26" fmla="*/ 785813 w 1312863"/>
              <a:gd name="connsiteY26" fmla="*/ 0 h 1265238"/>
              <a:gd name="connsiteX27" fmla="*/ 452437 w 1312863"/>
              <a:gd name="connsiteY27" fmla="*/ 1244600 h 1265238"/>
              <a:gd name="connsiteX28" fmla="*/ 384175 w 1312863"/>
              <a:gd name="connsiteY28" fmla="*/ 1123950 h 1265238"/>
              <a:gd name="connsiteX29" fmla="*/ 666750 w 1312863"/>
              <a:gd name="connsiteY29" fmla="*/ 73025 h 12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2863" h="1265238">
                <a:moveTo>
                  <a:pt x="1217613" y="641350"/>
                </a:moveTo>
                <a:lnTo>
                  <a:pt x="1312863" y="808038"/>
                </a:lnTo>
                <a:lnTo>
                  <a:pt x="1146175" y="906463"/>
                </a:lnTo>
                <a:close/>
                <a:moveTo>
                  <a:pt x="1098550" y="436563"/>
                </a:moveTo>
                <a:lnTo>
                  <a:pt x="1166813" y="555626"/>
                </a:lnTo>
                <a:lnTo>
                  <a:pt x="1060450" y="954088"/>
                </a:lnTo>
                <a:lnTo>
                  <a:pt x="939800" y="1025526"/>
                </a:lnTo>
                <a:close/>
                <a:moveTo>
                  <a:pt x="979488" y="227013"/>
                </a:moveTo>
                <a:lnTo>
                  <a:pt x="1047750" y="346076"/>
                </a:lnTo>
                <a:lnTo>
                  <a:pt x="850900" y="1077913"/>
                </a:lnTo>
                <a:lnTo>
                  <a:pt x="730250" y="1146176"/>
                </a:lnTo>
                <a:close/>
                <a:moveTo>
                  <a:pt x="854075" y="20638"/>
                </a:moveTo>
                <a:lnTo>
                  <a:pt x="927100" y="141288"/>
                </a:lnTo>
                <a:lnTo>
                  <a:pt x="646112" y="1196976"/>
                </a:lnTo>
                <a:lnTo>
                  <a:pt x="520700" y="1265238"/>
                </a:lnTo>
                <a:close/>
                <a:moveTo>
                  <a:pt x="461963" y="192087"/>
                </a:moveTo>
                <a:lnTo>
                  <a:pt x="581026" y="123825"/>
                </a:lnTo>
                <a:lnTo>
                  <a:pt x="333376" y="1038225"/>
                </a:lnTo>
                <a:lnTo>
                  <a:pt x="265113" y="919162"/>
                </a:lnTo>
                <a:close/>
                <a:moveTo>
                  <a:pt x="252413" y="312738"/>
                </a:moveTo>
                <a:lnTo>
                  <a:pt x="371475" y="244475"/>
                </a:lnTo>
                <a:lnTo>
                  <a:pt x="214313" y="830263"/>
                </a:lnTo>
                <a:lnTo>
                  <a:pt x="146051" y="709613"/>
                </a:lnTo>
                <a:close/>
                <a:moveTo>
                  <a:pt x="0" y="457200"/>
                </a:moveTo>
                <a:lnTo>
                  <a:pt x="166688" y="363538"/>
                </a:lnTo>
                <a:lnTo>
                  <a:pt x="93662" y="623888"/>
                </a:lnTo>
                <a:close/>
                <a:moveTo>
                  <a:pt x="785813" y="0"/>
                </a:moveTo>
                <a:lnTo>
                  <a:pt x="452437" y="1244600"/>
                </a:lnTo>
                <a:lnTo>
                  <a:pt x="384175" y="1123950"/>
                </a:lnTo>
                <a:lnTo>
                  <a:pt x="666750" y="73025"/>
                </a:lnTo>
                <a:close/>
              </a:path>
            </a:pathLst>
          </a:custGeom>
          <a:solidFill>
            <a:srgbClr val="748773">
              <a:alpha val="3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226EF-5B72-4D20-BD44-7666EF7BE1E8}"/>
              </a:ext>
            </a:extLst>
          </p:cNvPr>
          <p:cNvSpPr/>
          <p:nvPr/>
        </p:nvSpPr>
        <p:spPr>
          <a:xfrm>
            <a:off x="1240077" y="1365337"/>
            <a:ext cx="10113037" cy="44500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350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34ED8-71E2-4234-8D61-C2DD1F1A2411}"/>
              </a:ext>
            </a:extLst>
          </p:cNvPr>
          <p:cNvSpPr txBox="1"/>
          <p:nvPr/>
        </p:nvSpPr>
        <p:spPr>
          <a:xfrm>
            <a:off x="1880007" y="2024193"/>
            <a:ext cx="4725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問題定義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0E272B-0F68-4F13-848E-25AD993AF8EC}"/>
              </a:ext>
            </a:extLst>
          </p:cNvPr>
          <p:cNvSpPr/>
          <p:nvPr/>
        </p:nvSpPr>
        <p:spPr>
          <a:xfrm flipH="1" flipV="1">
            <a:off x="5487158" y="1345285"/>
            <a:ext cx="5865956" cy="4450031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3B8ED-B356-4717-82DB-25F48F288038}"/>
              </a:ext>
            </a:extLst>
          </p:cNvPr>
          <p:cNvSpPr txBox="1"/>
          <p:nvPr/>
        </p:nvSpPr>
        <p:spPr>
          <a:xfrm>
            <a:off x="7516760" y="2247849"/>
            <a:ext cx="2949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7EF1F3-244E-3146-8F53-B7A0C9CF567E}"/>
              </a:ext>
            </a:extLst>
          </p:cNvPr>
          <p:cNvSpPr txBox="1"/>
          <p:nvPr/>
        </p:nvSpPr>
        <p:spPr>
          <a:xfrm>
            <a:off x="1838287" y="3426252"/>
            <a:ext cx="918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u="sng" dirty="0"/>
              <a:t>涵碧樓以頂級飯店的市場地位，經營超過十年，想知道接下來的二十年該如何創造客群？</a:t>
            </a:r>
            <a:endParaRPr kumimoji="1" lang="en-US" altLang="zh-TW" u="sng" dirty="0"/>
          </a:p>
          <a:p>
            <a:endParaRPr kumimoji="1" lang="zh-TW" altLang="en-US" u="sng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D0DE47-E802-1C42-AD34-99A411F0B669}"/>
              </a:ext>
            </a:extLst>
          </p:cNvPr>
          <p:cNvSpPr txBox="1"/>
          <p:nvPr/>
        </p:nvSpPr>
        <p:spPr>
          <a:xfrm>
            <a:off x="1880007" y="3929657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u="sng" dirty="0"/>
              <a:t>吸引創造年輕一代目光，延續顧客來源，以改善訂房網站流程為手段。</a:t>
            </a:r>
            <a:endParaRPr kumimoji="1"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47449518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FA2774-3D2A-4478-9758-F15A422B2310}"/>
              </a:ext>
            </a:extLst>
          </p:cNvPr>
          <p:cNvSpPr/>
          <p:nvPr/>
        </p:nvSpPr>
        <p:spPr>
          <a:xfrm>
            <a:off x="990601" y="1894115"/>
            <a:ext cx="10200814" cy="358140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1041400" sx="93000" sy="93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訂房頁面放置月曆</a:t>
            </a:r>
          </a:p>
          <a:p>
            <a:pPr algn="ctr"/>
            <a:r>
              <a:rPr lang="zh-TW" altLang="en-US" dirty="0"/>
              <a:t>註冊帳號時可以連結臉書註冊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18C86-1736-49BF-BD0B-083FA7DB8FE8}"/>
              </a:ext>
            </a:extLst>
          </p:cNvPr>
          <p:cNvSpPr/>
          <p:nvPr/>
        </p:nvSpPr>
        <p:spPr>
          <a:xfrm>
            <a:off x="7768311" y="2555888"/>
            <a:ext cx="2757479" cy="668595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731D4-4C69-4852-9590-A542B8DB4861}"/>
              </a:ext>
            </a:extLst>
          </p:cNvPr>
          <p:cNvSpPr txBox="1"/>
          <p:nvPr/>
        </p:nvSpPr>
        <p:spPr>
          <a:xfrm>
            <a:off x="8140235" y="2736292"/>
            <a:ext cx="20136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j-lt"/>
              </a:rPr>
              <a:t>優化方向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94156-007B-44D7-A0EF-391C4F81CC48}"/>
              </a:ext>
            </a:extLst>
          </p:cNvPr>
          <p:cNvSpPr txBox="1"/>
          <p:nvPr/>
        </p:nvSpPr>
        <p:spPr>
          <a:xfrm>
            <a:off x="8140235" y="3389493"/>
            <a:ext cx="20136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latin typeface="+mj-lt"/>
              </a:rPr>
              <a:t>房型專案頁面</a:t>
            </a:r>
            <a:endParaRPr lang="en-US" sz="1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B4156-00F4-49CF-9FDF-467CBAE82D98}"/>
              </a:ext>
            </a:extLst>
          </p:cNvPr>
          <p:cNvSpPr txBox="1"/>
          <p:nvPr/>
        </p:nvSpPr>
        <p:spPr>
          <a:xfrm>
            <a:off x="8140235" y="4033685"/>
            <a:ext cx="20136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latin typeface="+mj-lt"/>
              </a:rPr>
              <a:t>訂房頁面連結</a:t>
            </a:r>
            <a:r>
              <a:rPr lang="en-US" altLang="zh-CN" sz="1600" dirty="0">
                <a:latin typeface="+mj-lt"/>
              </a:rPr>
              <a:t>FB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A58AA-556C-4576-9F75-0F9850D21F90}"/>
              </a:ext>
            </a:extLst>
          </p:cNvPr>
          <p:cNvSpPr txBox="1"/>
          <p:nvPr/>
        </p:nvSpPr>
        <p:spPr>
          <a:xfrm>
            <a:off x="2143356" y="676023"/>
            <a:ext cx="7895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體驗優化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1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6" name="Rectangle: Rounded Corners 16">
            <a:extLst>
              <a:ext uri="{FF2B5EF4-FFF2-40B4-BE49-F238E27FC236}">
                <a16:creationId xmlns:a16="http://schemas.microsoft.com/office/drawing/2014/main" id="{819EBE4F-B0CC-42BB-9C40-5D1BBA805AB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F2423AB-2542-9E40-AE31-7E9193A999C8}"/>
              </a:ext>
            </a:extLst>
          </p:cNvPr>
          <p:cNvSpPr txBox="1"/>
          <p:nvPr/>
        </p:nvSpPr>
        <p:spPr>
          <a:xfrm>
            <a:off x="1985509" y="2582404"/>
            <a:ext cx="4787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在之前的「問題與發現」中，對於房型專案頁面，我們認為可以強調專案內容差異的部分，將重疊的部分刪除，</a:t>
            </a:r>
            <a:r>
              <a:rPr kumimoji="1" lang="zh-TW" altLang="en-US" dirty="0" smtClean="0"/>
              <a:t>有利使用者進行</a:t>
            </a:r>
            <a:r>
              <a:rPr kumimoji="1" lang="zh-TW" altLang="en-US" dirty="0"/>
              <a:t>篩選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116F34A-F3A1-984F-8A19-8A8FA70451AC}"/>
              </a:ext>
            </a:extLst>
          </p:cNvPr>
          <p:cNvSpPr/>
          <p:nvPr/>
        </p:nvSpPr>
        <p:spPr>
          <a:xfrm>
            <a:off x="7768311" y="3205936"/>
            <a:ext cx="2757479" cy="6641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D3E5F7C-D26B-2E40-98A7-600761074EDC}"/>
              </a:ext>
            </a:extLst>
          </p:cNvPr>
          <p:cNvSpPr/>
          <p:nvPr/>
        </p:nvSpPr>
        <p:spPr>
          <a:xfrm>
            <a:off x="7768309" y="3890996"/>
            <a:ext cx="2757479" cy="6641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67C002-76B4-B642-B789-C91CB14A529A}"/>
              </a:ext>
            </a:extLst>
          </p:cNvPr>
          <p:cNvSpPr txBox="1"/>
          <p:nvPr/>
        </p:nvSpPr>
        <p:spPr>
          <a:xfrm>
            <a:off x="1985509" y="384429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訂房頁面放置</a:t>
            </a:r>
            <a:r>
              <a:rPr kumimoji="1" lang="zh-TW" altLang="en-US" dirty="0"/>
              <a:t>月曆</a:t>
            </a:r>
          </a:p>
          <a:p>
            <a:r>
              <a:rPr kumimoji="1" lang="zh-TW" altLang="en-US" dirty="0"/>
              <a:t>註冊帳號時可以連結臉書註冊</a:t>
            </a:r>
          </a:p>
        </p:txBody>
      </p:sp>
    </p:spTree>
    <p:extLst>
      <p:ext uri="{BB962C8B-B14F-4D97-AF65-F5344CB8AC3E}">
        <p14:creationId xmlns:p14="http://schemas.microsoft.com/office/powerpoint/2010/main" val="35321392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0" y="0"/>
            <a:ext cx="12192000" cy="28194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1" y="-4970"/>
            <a:ext cx="12192000" cy="2819400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1474299" y="2028924"/>
            <a:ext cx="9243401" cy="3908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4903534" y="915751"/>
            <a:ext cx="2384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spc="300" dirty="0" smtClean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優化</a:t>
            </a:r>
            <a:r>
              <a:rPr lang="zh-TW" altLang="en-US" sz="4000" b="1" spc="300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網址</a:t>
            </a:r>
            <a:endParaRPr lang="en-US" sz="4000" b="1" spc="300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83969-E0C5-469F-A4F3-13435F832B85}"/>
              </a:ext>
            </a:extLst>
          </p:cNvPr>
          <p:cNvGrpSpPr/>
          <p:nvPr/>
        </p:nvGrpSpPr>
        <p:grpSpPr>
          <a:xfrm>
            <a:off x="477155" y="4688508"/>
            <a:ext cx="226730" cy="229772"/>
            <a:chOff x="8375651" y="4357688"/>
            <a:chExt cx="1538288" cy="1558925"/>
          </a:xfrm>
          <a:solidFill>
            <a:schemeClr val="bg1"/>
          </a:solidFill>
        </p:grpSpPr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5AF8656-5FD2-4287-91C1-892C3F47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1" y="4357688"/>
              <a:ext cx="571500" cy="552450"/>
            </a:xfrm>
            <a:custGeom>
              <a:avLst/>
              <a:gdLst>
                <a:gd name="T0" fmla="*/ 32 w 230"/>
                <a:gd name="T1" fmla="*/ 210 h 223"/>
                <a:gd name="T2" fmla="*/ 114 w 230"/>
                <a:gd name="T3" fmla="*/ 176 h 223"/>
                <a:gd name="T4" fmla="*/ 120 w 230"/>
                <a:gd name="T5" fmla="*/ 176 h 223"/>
                <a:gd name="T6" fmla="*/ 199 w 230"/>
                <a:gd name="T7" fmla="*/ 211 h 223"/>
                <a:gd name="T8" fmla="*/ 218 w 230"/>
                <a:gd name="T9" fmla="*/ 191 h 223"/>
                <a:gd name="T10" fmla="*/ 131 w 230"/>
                <a:gd name="T11" fmla="*/ 149 h 223"/>
                <a:gd name="T12" fmla="*/ 131 w 230"/>
                <a:gd name="T13" fmla="*/ 116 h 223"/>
                <a:gd name="T14" fmla="*/ 169 w 230"/>
                <a:gd name="T15" fmla="*/ 81 h 223"/>
                <a:gd name="T16" fmla="*/ 154 w 230"/>
                <a:gd name="T17" fmla="*/ 19 h 223"/>
                <a:gd name="T18" fmla="*/ 90 w 230"/>
                <a:gd name="T19" fmla="*/ 10 h 223"/>
                <a:gd name="T20" fmla="*/ 58 w 230"/>
                <a:gd name="T21" fmla="*/ 63 h 223"/>
                <a:gd name="T22" fmla="*/ 85 w 230"/>
                <a:gd name="T23" fmla="*/ 63 h 223"/>
                <a:gd name="T24" fmla="*/ 102 w 230"/>
                <a:gd name="T25" fmla="*/ 34 h 223"/>
                <a:gd name="T26" fmla="*/ 135 w 230"/>
                <a:gd name="T27" fmla="*/ 39 h 223"/>
                <a:gd name="T28" fmla="*/ 143 w 230"/>
                <a:gd name="T29" fmla="*/ 72 h 223"/>
                <a:gd name="T30" fmla="*/ 117 w 230"/>
                <a:gd name="T31" fmla="*/ 91 h 223"/>
                <a:gd name="T32" fmla="*/ 104 w 230"/>
                <a:gd name="T33" fmla="*/ 105 h 223"/>
                <a:gd name="T34" fmla="*/ 104 w 230"/>
                <a:gd name="T35" fmla="*/ 149 h 223"/>
                <a:gd name="T36" fmla="*/ 12 w 230"/>
                <a:gd name="T37" fmla="*/ 191 h 223"/>
                <a:gd name="T38" fmla="*/ 32 w 230"/>
                <a:gd name="T39" fmla="*/ 2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23">
                  <a:moveTo>
                    <a:pt x="32" y="210"/>
                  </a:moveTo>
                  <a:cubicBezTo>
                    <a:pt x="54" y="187"/>
                    <a:pt x="84" y="176"/>
                    <a:pt x="114" y="176"/>
                  </a:cubicBezTo>
                  <a:cubicBezTo>
                    <a:pt x="116" y="176"/>
                    <a:pt x="118" y="176"/>
                    <a:pt x="120" y="176"/>
                  </a:cubicBezTo>
                  <a:cubicBezTo>
                    <a:pt x="149" y="177"/>
                    <a:pt x="177" y="189"/>
                    <a:pt x="199" y="211"/>
                  </a:cubicBezTo>
                  <a:cubicBezTo>
                    <a:pt x="211" y="223"/>
                    <a:pt x="230" y="204"/>
                    <a:pt x="218" y="191"/>
                  </a:cubicBezTo>
                  <a:cubicBezTo>
                    <a:pt x="194" y="168"/>
                    <a:pt x="164" y="153"/>
                    <a:pt x="131" y="149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48" y="111"/>
                    <a:pt x="162" y="98"/>
                    <a:pt x="169" y="81"/>
                  </a:cubicBezTo>
                  <a:cubicBezTo>
                    <a:pt x="177" y="60"/>
                    <a:pt x="170" y="34"/>
                    <a:pt x="154" y="19"/>
                  </a:cubicBezTo>
                  <a:cubicBezTo>
                    <a:pt x="137" y="3"/>
                    <a:pt x="111" y="0"/>
                    <a:pt x="90" y="10"/>
                  </a:cubicBezTo>
                  <a:cubicBezTo>
                    <a:pt x="70" y="19"/>
                    <a:pt x="57" y="42"/>
                    <a:pt x="58" y="63"/>
                  </a:cubicBezTo>
                  <a:cubicBezTo>
                    <a:pt x="58" y="81"/>
                    <a:pt x="86" y="81"/>
                    <a:pt x="85" y="63"/>
                  </a:cubicBezTo>
                  <a:cubicBezTo>
                    <a:pt x="85" y="50"/>
                    <a:pt x="91" y="40"/>
                    <a:pt x="102" y="34"/>
                  </a:cubicBezTo>
                  <a:cubicBezTo>
                    <a:pt x="112" y="29"/>
                    <a:pt x="127" y="31"/>
                    <a:pt x="135" y="39"/>
                  </a:cubicBezTo>
                  <a:cubicBezTo>
                    <a:pt x="145" y="47"/>
                    <a:pt x="147" y="60"/>
                    <a:pt x="143" y="72"/>
                  </a:cubicBezTo>
                  <a:cubicBezTo>
                    <a:pt x="140" y="83"/>
                    <a:pt x="128" y="91"/>
                    <a:pt x="117" y="91"/>
                  </a:cubicBezTo>
                  <a:cubicBezTo>
                    <a:pt x="110" y="92"/>
                    <a:pt x="104" y="97"/>
                    <a:pt x="104" y="105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69" y="151"/>
                    <a:pt x="37" y="167"/>
                    <a:pt x="12" y="191"/>
                  </a:cubicBezTo>
                  <a:cubicBezTo>
                    <a:pt x="0" y="203"/>
                    <a:pt x="19" y="222"/>
                    <a:pt x="32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1161B377-93C6-4805-8A3C-9DD2B3599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651" y="4846638"/>
              <a:ext cx="1538288" cy="1069975"/>
            </a:xfrm>
            <a:custGeom>
              <a:avLst/>
              <a:gdLst>
                <a:gd name="T0" fmla="*/ 620 w 620"/>
                <a:gd name="T1" fmla="*/ 391 h 432"/>
                <a:gd name="T2" fmla="*/ 620 w 620"/>
                <a:gd name="T3" fmla="*/ 60 h 432"/>
                <a:gd name="T4" fmla="*/ 610 w 620"/>
                <a:gd name="T5" fmla="*/ 47 h 432"/>
                <a:gd name="T6" fmla="*/ 456 w 620"/>
                <a:gd name="T7" fmla="*/ 3 h 432"/>
                <a:gd name="T8" fmla="*/ 453 w 620"/>
                <a:gd name="T9" fmla="*/ 3 h 432"/>
                <a:gd name="T10" fmla="*/ 436 w 620"/>
                <a:gd name="T11" fmla="*/ 19 h 432"/>
                <a:gd name="T12" fmla="*/ 424 w 620"/>
                <a:gd name="T13" fmla="*/ 83 h 432"/>
                <a:gd name="T14" fmla="*/ 372 w 620"/>
                <a:gd name="T15" fmla="*/ 131 h 432"/>
                <a:gd name="T16" fmla="*/ 226 w 620"/>
                <a:gd name="T17" fmla="*/ 117 h 432"/>
                <a:gd name="T18" fmla="*/ 190 w 620"/>
                <a:gd name="T19" fmla="*/ 72 h 432"/>
                <a:gd name="T20" fmla="*/ 184 w 620"/>
                <a:gd name="T21" fmla="*/ 20 h 432"/>
                <a:gd name="T22" fmla="*/ 178 w 620"/>
                <a:gd name="T23" fmla="*/ 5 h 432"/>
                <a:gd name="T24" fmla="*/ 167 w 620"/>
                <a:gd name="T25" fmla="*/ 3 h 432"/>
                <a:gd name="T26" fmla="*/ 13 w 620"/>
                <a:gd name="T27" fmla="*/ 47 h 432"/>
                <a:gd name="T28" fmla="*/ 10 w 620"/>
                <a:gd name="T29" fmla="*/ 47 h 432"/>
                <a:gd name="T30" fmla="*/ 0 w 620"/>
                <a:gd name="T31" fmla="*/ 60 h 432"/>
                <a:gd name="T32" fmla="*/ 0 w 620"/>
                <a:gd name="T33" fmla="*/ 388 h 432"/>
                <a:gd name="T34" fmla="*/ 1 w 620"/>
                <a:gd name="T35" fmla="*/ 403 h 432"/>
                <a:gd name="T36" fmla="*/ 51 w 620"/>
                <a:gd name="T37" fmla="*/ 431 h 432"/>
                <a:gd name="T38" fmla="*/ 553 w 620"/>
                <a:gd name="T39" fmla="*/ 431 h 432"/>
                <a:gd name="T40" fmla="*/ 615 w 620"/>
                <a:gd name="T41" fmla="*/ 412 h 432"/>
                <a:gd name="T42" fmla="*/ 620 w 620"/>
                <a:gd name="T43" fmla="*/ 391 h 432"/>
                <a:gd name="T44" fmla="*/ 592 w 620"/>
                <a:gd name="T45" fmla="*/ 397 h 432"/>
                <a:gd name="T46" fmla="*/ 592 w 620"/>
                <a:gd name="T47" fmla="*/ 398 h 432"/>
                <a:gd name="T48" fmla="*/ 587 w 620"/>
                <a:gd name="T49" fmla="*/ 401 h 432"/>
                <a:gd name="T50" fmla="*/ 569 w 620"/>
                <a:gd name="T51" fmla="*/ 404 h 432"/>
                <a:gd name="T52" fmla="*/ 51 w 620"/>
                <a:gd name="T53" fmla="*/ 404 h 432"/>
                <a:gd name="T54" fmla="*/ 30 w 620"/>
                <a:gd name="T55" fmla="*/ 399 h 432"/>
                <a:gd name="T56" fmla="*/ 28 w 620"/>
                <a:gd name="T57" fmla="*/ 398 h 432"/>
                <a:gd name="T58" fmla="*/ 28 w 620"/>
                <a:gd name="T59" fmla="*/ 397 h 432"/>
                <a:gd name="T60" fmla="*/ 28 w 620"/>
                <a:gd name="T61" fmla="*/ 71 h 432"/>
                <a:gd name="T62" fmla="*/ 155 w 620"/>
                <a:gd name="T63" fmla="*/ 35 h 432"/>
                <a:gd name="T64" fmla="*/ 225 w 620"/>
                <a:gd name="T65" fmla="*/ 150 h 432"/>
                <a:gd name="T66" fmla="*/ 390 w 620"/>
                <a:gd name="T67" fmla="*/ 152 h 432"/>
                <a:gd name="T68" fmla="*/ 465 w 620"/>
                <a:gd name="T69" fmla="*/ 34 h 432"/>
                <a:gd name="T70" fmla="*/ 592 w 620"/>
                <a:gd name="T71" fmla="*/ 71 h 432"/>
                <a:gd name="T72" fmla="*/ 592 w 620"/>
                <a:gd name="T73" fmla="*/ 3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432">
                  <a:moveTo>
                    <a:pt x="620" y="391"/>
                  </a:moveTo>
                  <a:cubicBezTo>
                    <a:pt x="620" y="60"/>
                    <a:pt x="620" y="60"/>
                    <a:pt x="620" y="60"/>
                  </a:cubicBezTo>
                  <a:cubicBezTo>
                    <a:pt x="620" y="54"/>
                    <a:pt x="616" y="49"/>
                    <a:pt x="610" y="47"/>
                  </a:cubicBezTo>
                  <a:cubicBezTo>
                    <a:pt x="558" y="33"/>
                    <a:pt x="507" y="18"/>
                    <a:pt x="456" y="3"/>
                  </a:cubicBezTo>
                  <a:cubicBezTo>
                    <a:pt x="455" y="3"/>
                    <a:pt x="454" y="3"/>
                    <a:pt x="453" y="3"/>
                  </a:cubicBezTo>
                  <a:cubicBezTo>
                    <a:pt x="443" y="0"/>
                    <a:pt x="435" y="10"/>
                    <a:pt x="436" y="19"/>
                  </a:cubicBezTo>
                  <a:cubicBezTo>
                    <a:pt x="440" y="41"/>
                    <a:pt x="435" y="64"/>
                    <a:pt x="424" y="83"/>
                  </a:cubicBezTo>
                  <a:cubicBezTo>
                    <a:pt x="412" y="104"/>
                    <a:pt x="394" y="120"/>
                    <a:pt x="372" y="131"/>
                  </a:cubicBezTo>
                  <a:cubicBezTo>
                    <a:pt x="326" y="155"/>
                    <a:pt x="267" y="150"/>
                    <a:pt x="226" y="117"/>
                  </a:cubicBezTo>
                  <a:cubicBezTo>
                    <a:pt x="210" y="105"/>
                    <a:pt x="198" y="90"/>
                    <a:pt x="190" y="72"/>
                  </a:cubicBezTo>
                  <a:cubicBezTo>
                    <a:pt x="183" y="56"/>
                    <a:pt x="181" y="36"/>
                    <a:pt x="184" y="20"/>
                  </a:cubicBezTo>
                  <a:cubicBezTo>
                    <a:pt x="185" y="14"/>
                    <a:pt x="183" y="8"/>
                    <a:pt x="178" y="5"/>
                  </a:cubicBezTo>
                  <a:cubicBezTo>
                    <a:pt x="175" y="3"/>
                    <a:pt x="171" y="2"/>
                    <a:pt x="167" y="3"/>
                  </a:cubicBezTo>
                  <a:cubicBezTo>
                    <a:pt x="116" y="18"/>
                    <a:pt x="64" y="32"/>
                    <a:pt x="13" y="47"/>
                  </a:cubicBezTo>
                  <a:cubicBezTo>
                    <a:pt x="12" y="47"/>
                    <a:pt x="11" y="47"/>
                    <a:pt x="10" y="47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3"/>
                    <a:pt x="0" y="398"/>
                    <a:pt x="1" y="403"/>
                  </a:cubicBezTo>
                  <a:cubicBezTo>
                    <a:pt x="4" y="425"/>
                    <a:pt x="34" y="431"/>
                    <a:pt x="51" y="431"/>
                  </a:cubicBezTo>
                  <a:cubicBezTo>
                    <a:pt x="553" y="431"/>
                    <a:pt x="553" y="431"/>
                    <a:pt x="553" y="431"/>
                  </a:cubicBezTo>
                  <a:cubicBezTo>
                    <a:pt x="575" y="431"/>
                    <a:pt x="602" y="432"/>
                    <a:pt x="615" y="412"/>
                  </a:cubicBezTo>
                  <a:cubicBezTo>
                    <a:pt x="620" y="405"/>
                    <a:pt x="620" y="398"/>
                    <a:pt x="620" y="391"/>
                  </a:cubicBezTo>
                  <a:close/>
                  <a:moveTo>
                    <a:pt x="592" y="397"/>
                  </a:moveTo>
                  <a:cubicBezTo>
                    <a:pt x="592" y="398"/>
                    <a:pt x="591" y="398"/>
                    <a:pt x="592" y="398"/>
                  </a:cubicBezTo>
                  <a:cubicBezTo>
                    <a:pt x="590" y="399"/>
                    <a:pt x="588" y="400"/>
                    <a:pt x="587" y="401"/>
                  </a:cubicBezTo>
                  <a:cubicBezTo>
                    <a:pt x="581" y="403"/>
                    <a:pt x="575" y="404"/>
                    <a:pt x="569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43" y="404"/>
                    <a:pt x="35" y="402"/>
                    <a:pt x="30" y="399"/>
                  </a:cubicBezTo>
                  <a:cubicBezTo>
                    <a:pt x="30" y="399"/>
                    <a:pt x="28" y="398"/>
                    <a:pt x="28" y="398"/>
                  </a:cubicBezTo>
                  <a:cubicBezTo>
                    <a:pt x="28" y="398"/>
                    <a:pt x="28" y="397"/>
                    <a:pt x="28" y="397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70" y="59"/>
                    <a:pt x="113" y="47"/>
                    <a:pt x="155" y="35"/>
                  </a:cubicBezTo>
                  <a:cubicBezTo>
                    <a:pt x="156" y="82"/>
                    <a:pt x="184" y="125"/>
                    <a:pt x="225" y="150"/>
                  </a:cubicBezTo>
                  <a:cubicBezTo>
                    <a:pt x="275" y="181"/>
                    <a:pt x="339" y="180"/>
                    <a:pt x="390" y="152"/>
                  </a:cubicBezTo>
                  <a:cubicBezTo>
                    <a:pt x="434" y="128"/>
                    <a:pt x="464" y="84"/>
                    <a:pt x="465" y="34"/>
                  </a:cubicBezTo>
                  <a:cubicBezTo>
                    <a:pt x="507" y="46"/>
                    <a:pt x="550" y="59"/>
                    <a:pt x="592" y="71"/>
                  </a:cubicBezTo>
                  <a:lnTo>
                    <a:pt x="59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6D38C9F-90ED-4E4A-ACD7-6082DFB41F41}"/>
              </a:ext>
            </a:extLst>
          </p:cNvPr>
          <p:cNvSpPr txBox="1"/>
          <p:nvPr/>
        </p:nvSpPr>
        <p:spPr>
          <a:xfrm>
            <a:off x="1688195" y="2742137"/>
            <a:ext cx="88156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綜合上述</a:t>
            </a:r>
            <a:r>
              <a:rPr kumimoji="1" lang="en-US" altLang="zh-TW" sz="2000" dirty="0"/>
              <a:t>AB</a:t>
            </a:r>
            <a:r>
              <a:rPr kumimoji="1" lang="zh-TW" altLang="en-US" sz="2000" dirty="0" smtClean="0"/>
              <a:t>實驗設計和</a:t>
            </a:r>
            <a:r>
              <a:rPr kumimoji="1" lang="zh-TW" altLang="en-US" sz="2000" dirty="0"/>
              <a:t>體驗優化，我們實際用</a:t>
            </a:r>
            <a:r>
              <a:rPr kumimoji="1" lang="en-US" altLang="zh-TW" sz="2000" dirty="0" err="1"/>
              <a:t>AdobeXD</a:t>
            </a:r>
            <a:r>
              <a:rPr kumimoji="1" lang="zh-TW" altLang="en-US" sz="2000" dirty="0" smtClean="0"/>
              <a:t>模擬訂房</a:t>
            </a:r>
            <a:r>
              <a:rPr kumimoji="1" lang="zh-TW" altLang="en-US" sz="2000" dirty="0"/>
              <a:t>網站</a:t>
            </a:r>
            <a:r>
              <a:rPr kumimoji="1" lang="zh-TW" altLang="en-US" sz="2000" dirty="0" smtClean="0"/>
              <a:t>畫面</a:t>
            </a:r>
            <a:endParaRPr kumimoji="1" lang="en-US" altLang="zh-TW" sz="2000" dirty="0" smtClean="0"/>
          </a:p>
          <a:p>
            <a:r>
              <a:rPr lang="zh-TW" altLang="en-US" sz="2000" dirty="0" smtClean="0"/>
              <a:t>網址</a:t>
            </a:r>
            <a:r>
              <a:rPr lang="zh-TW" altLang="en-US" sz="2000" dirty="0"/>
              <a:t>如下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r>
              <a:rPr lang="en-US" altLang="zh-TW" sz="2000" dirty="0" smtClean="0">
                <a:hlinkClick r:id="rId4"/>
              </a:rPr>
              <a:t>https</a:t>
            </a:r>
            <a:r>
              <a:rPr lang="en-US" altLang="zh-TW" sz="2000" dirty="0">
                <a:hlinkClick r:id="rId4"/>
              </a:rPr>
              <a:t>://xd.adobe.com/view/8d1a3d16-b129-4bbb-7330-6daf8500c8b5-fb2b</a:t>
            </a:r>
            <a:r>
              <a:rPr lang="en-US" altLang="zh-TW" sz="2000" dirty="0" smtClean="0">
                <a:hlinkClick r:id="rId4"/>
              </a:rPr>
              <a:t>/</a:t>
            </a:r>
            <a:endParaRPr lang="en-US" altLang="zh-TW" sz="2000" dirty="0" smtClean="0"/>
          </a:p>
          <a:p>
            <a:endParaRPr kumimoji="1" lang="en-US" altLang="zh-TW" sz="2000" dirty="0"/>
          </a:p>
          <a:p>
            <a:r>
              <a:rPr kumimoji="1" lang="zh-TW" altLang="en-US" sz="2000" dirty="0" smtClean="0"/>
              <a:t>操作方式皆放在備註</a:t>
            </a:r>
            <a:endParaRPr kumimoji="1" lang="zh-TW" altLang="en-US" sz="2000" dirty="0"/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42931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FA2774-3D2A-4478-9758-F15A422B2310}"/>
              </a:ext>
            </a:extLst>
          </p:cNvPr>
          <p:cNvSpPr/>
          <p:nvPr/>
        </p:nvSpPr>
        <p:spPr>
          <a:xfrm>
            <a:off x="990601" y="1894115"/>
            <a:ext cx="10200814" cy="358140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1041400" sx="93000" sy="93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訂房頁面放置月曆</a:t>
            </a:r>
          </a:p>
          <a:p>
            <a:pPr algn="ctr"/>
            <a:r>
              <a:rPr lang="zh-TW" altLang="en-US" dirty="0"/>
              <a:t>註冊帳號時可以連結臉書註冊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A58AA-556C-4576-9F75-0F9850D21F90}"/>
              </a:ext>
            </a:extLst>
          </p:cNvPr>
          <p:cNvSpPr txBox="1"/>
          <p:nvPr/>
        </p:nvSpPr>
        <p:spPr>
          <a:xfrm>
            <a:off x="2143356" y="676023"/>
            <a:ext cx="7895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spc="300" dirty="0" smtClean="0">
                <a:latin typeface="Xingkai TC" panose="02010600040101010101" pitchFamily="2" charset="-120"/>
                <a:ea typeface="Xingkai TC" panose="02010600040101010101" pitchFamily="2" charset="-120"/>
              </a:rPr>
              <a:t>受</a:t>
            </a:r>
            <a:r>
              <a:rPr lang="zh-TW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訪</a:t>
            </a:r>
            <a:r>
              <a:rPr lang="zh-TW" altLang="en-US" sz="4000" b="1" spc="300" dirty="0" smtClean="0">
                <a:latin typeface="Xingkai TC" panose="02010600040101010101" pitchFamily="2" charset="-120"/>
                <a:ea typeface="Xingkai TC" panose="02010600040101010101" pitchFamily="2" charset="-120"/>
              </a:rPr>
              <a:t>者回</a:t>
            </a:r>
            <a:r>
              <a:rPr lang="zh-TW" altLang="en-US" sz="4000" b="1" spc="300" dirty="0">
                <a:latin typeface="Xingkai TC" panose="02010600040101010101" pitchFamily="2" charset="-120"/>
                <a:ea typeface="Xingkai TC" panose="02010600040101010101" pitchFamily="2" charset="-120"/>
              </a:rPr>
              <a:t>饋</a:t>
            </a:r>
            <a:endParaRPr lang="en-US" sz="4000" b="1" spc="300" dirty="0"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1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6" name="Rectangle: Rounded Corners 16">
            <a:extLst>
              <a:ext uri="{FF2B5EF4-FFF2-40B4-BE49-F238E27FC236}">
                <a16:creationId xmlns:a16="http://schemas.microsoft.com/office/drawing/2014/main" id="{819EBE4F-B0CC-42BB-9C40-5D1BBA805AB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F2423AB-2542-9E40-AE31-7E9193A999C8}"/>
              </a:ext>
            </a:extLst>
          </p:cNvPr>
          <p:cNvSpPr txBox="1"/>
          <p:nvPr/>
        </p:nvSpPr>
        <p:spPr>
          <a:xfrm>
            <a:off x="2143356" y="1976655"/>
            <a:ext cx="79096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 smtClean="0">
                <a:sym typeface="Wingdings 2" panose="05020102010507070707" pitchFamily="18" charset="2"/>
              </a:rPr>
              <a:t>頁面名稱以</a:t>
            </a:r>
            <a:r>
              <a:rPr kumimoji="1" lang="en-US" altLang="zh-TW" b="1" dirty="0" err="1" smtClean="0">
                <a:sym typeface="Wingdings 2" panose="05020102010507070707" pitchFamily="18" charset="2"/>
              </a:rPr>
              <a:t>AdobeXD</a:t>
            </a:r>
            <a:r>
              <a:rPr kumimoji="1" lang="zh-TW" altLang="en-US" b="1" dirty="0" smtClean="0">
                <a:sym typeface="Wingdings 2" panose="05020102010507070707" pitchFamily="18" charset="2"/>
              </a:rPr>
              <a:t>命名為主</a:t>
            </a:r>
            <a:endParaRPr kumimoji="1" lang="en-US" altLang="zh-TW" b="1" dirty="0" smtClean="0">
              <a:sym typeface="Wingdings 2" panose="05020102010507070707" pitchFamily="18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kumimoji="1" lang="zh-TW" altLang="en-US" dirty="0" smtClean="0">
                <a:sym typeface="Wingdings 2" panose="05020102010507070707" pitchFamily="18" charset="2"/>
              </a:rPr>
              <a:t>無空房</a:t>
            </a:r>
            <a:r>
              <a:rPr kumimoji="1" lang="zh-TW" altLang="en-US" dirty="0">
                <a:sym typeface="Wingdings 2" panose="05020102010507070707" pitchFamily="18" charset="2"/>
              </a:rPr>
              <a:t>頁</a:t>
            </a:r>
            <a:r>
              <a:rPr kumimoji="1" lang="zh-TW" altLang="en-US" dirty="0" smtClean="0">
                <a:sym typeface="Wingdings 2" panose="05020102010507070707" pitchFamily="18" charset="2"/>
              </a:rPr>
              <a:t>面－受訪者建議若新</a:t>
            </a:r>
            <a:r>
              <a:rPr kumimoji="1" lang="zh-TW" altLang="en-US" dirty="0">
                <a:sym typeface="Wingdings 2" panose="05020102010507070707" pitchFamily="18" charset="2"/>
              </a:rPr>
              <a:t>增日曆供選擇入住日期，可將「立即訂購</a:t>
            </a:r>
            <a:r>
              <a:rPr kumimoji="1" lang="zh-TW" altLang="en-US" dirty="0" smtClean="0">
                <a:sym typeface="Wingdings 2" panose="05020102010507070707" pitchFamily="18" charset="2"/>
              </a:rPr>
              <a:t>➞」按鈕刪除，因為點選日期下的剩餘房間數就可以直接進到下個頁面，此按鈕容易誤導受訪者操作。</a:t>
            </a:r>
            <a:endParaRPr kumimoji="1" lang="en-US" altLang="zh-TW" dirty="0" smtClean="0">
              <a:sym typeface="Wingdings 2" panose="05020102010507070707" pitchFamily="18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kumimoji="1" lang="zh-TW" altLang="en-US" dirty="0" smtClean="0">
                <a:sym typeface="Wingdings 2" panose="05020102010507070707" pitchFamily="18" charset="2"/>
              </a:rPr>
              <a:t>剩餘房間頁面－</a:t>
            </a:r>
            <a:r>
              <a:rPr lang="zh-TW" altLang="en-US" dirty="0" smtClean="0"/>
              <a:t>受訪者建議加</a:t>
            </a:r>
            <a:r>
              <a:rPr lang="zh-TW" altLang="en-US" dirty="0"/>
              <a:t>購</a:t>
            </a:r>
            <a:r>
              <a:rPr lang="zh-TW" altLang="en-US" dirty="0" smtClean="0"/>
              <a:t>服務功能可以</a:t>
            </a:r>
            <a:r>
              <a:rPr lang="zh-TW" altLang="en-US" dirty="0"/>
              <a:t>再</a:t>
            </a:r>
            <a:r>
              <a:rPr lang="zh-TW" altLang="en-US" dirty="0" smtClean="0"/>
              <a:t>完善</a:t>
            </a:r>
            <a:r>
              <a:rPr lang="zh-TW" altLang="en-US" dirty="0"/>
              <a:t>點，</a:t>
            </a:r>
            <a:r>
              <a:rPr lang="zh-TW" altLang="en-US" dirty="0" smtClean="0"/>
              <a:t>例如新增各</a:t>
            </a:r>
            <a:r>
              <a:rPr lang="zh-TW" altLang="en-US" dirty="0"/>
              <a:t>服務價錢及說明</a:t>
            </a:r>
            <a:endParaRPr kumimoji="1" lang="en-US" altLang="zh-TW" dirty="0" smtClean="0">
              <a:sym typeface="Wingdings 2" panose="05020102010507070707" pitchFamily="18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kumimoji="1" lang="zh-TW" altLang="en-US" dirty="0" smtClean="0">
                <a:sym typeface="Wingdings 2" panose="05020102010507070707" pitchFamily="18" charset="2"/>
              </a:rPr>
              <a:t>購物車頁面－</a:t>
            </a:r>
            <a:r>
              <a:rPr lang="zh-TW" altLang="en-US" dirty="0" smtClean="0">
                <a:sym typeface="Wingdings 2" panose="05020102010507070707" pitchFamily="18" charset="2"/>
              </a:rPr>
              <a:t>受訪者建議</a:t>
            </a:r>
            <a:r>
              <a:rPr lang="zh-TW" altLang="en-US" dirty="0" smtClean="0"/>
              <a:t>將</a:t>
            </a:r>
            <a:r>
              <a:rPr lang="zh-TW" altLang="en-US" dirty="0"/>
              <a:t>「產品說明」和「加購服務」按進去的內容直接放在購物車的頁面，可以一次確定服務內容是否有誤。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47830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33B779B5-8513-41BF-B49A-BDF7765CE5F9}"/>
              </a:ext>
            </a:extLst>
          </p:cNvPr>
          <p:cNvSpPr/>
          <p:nvPr/>
        </p:nvSpPr>
        <p:spPr>
          <a:xfrm>
            <a:off x="934387" y="953749"/>
            <a:ext cx="5161613" cy="516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C0EECD-71DD-487F-BD92-B45F47C2FD81}"/>
              </a:ext>
            </a:extLst>
          </p:cNvPr>
          <p:cNvSpPr txBox="1"/>
          <p:nvPr/>
        </p:nvSpPr>
        <p:spPr>
          <a:xfrm>
            <a:off x="1258409" y="2594899"/>
            <a:ext cx="39811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748773"/>
                </a:solidFill>
                <a:latin typeface="+mj-lt"/>
              </a:rPr>
              <a:t>THANKYOU</a:t>
            </a:r>
          </a:p>
        </p:txBody>
      </p:sp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0195DDD2-401C-4D15-800E-DECEA79593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>
            <a:fillRect/>
          </a:stretch>
        </p:blipFill>
        <p:spPr>
          <a:xfrm flipH="1">
            <a:off x="6096000" y="487806"/>
            <a:ext cx="5161613" cy="5161613"/>
          </a:xfrm>
        </p:spPr>
      </p:pic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8043DAD5-2000-47F5-96E1-404B383CBC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0" r="10450"/>
          <a:stretch>
            <a:fillRect/>
          </a:stretch>
        </p:blipFill>
        <p:spPr/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6A1EF03E-ECA0-4C4D-A731-FBB86456DE61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890D47AD-6A29-48C8-8680-3C7CD4E91766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058D11B7-B61D-4F5F-85B0-4C079F27653A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819EBE4F-B0CC-42BB-9C40-5D1BBA805AB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554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5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429D8B8-1679-4743-84BD-DE1342031D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222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47C3817-BA6A-4F7F-A6A5-3ACBE03E3B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61" b="25361"/>
          <a:stretch>
            <a:fillRect/>
          </a:stretch>
        </p:blipFill>
        <p:spPr>
          <a:xfrm>
            <a:off x="5741988" y="1592263"/>
            <a:ext cx="4948237" cy="3657600"/>
          </a:xfr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4C49F0B-9248-41AD-969E-C0BE6DB86040}"/>
              </a:ext>
            </a:extLst>
          </p:cNvPr>
          <p:cNvSpPr>
            <a:spLocks/>
          </p:cNvSpPr>
          <p:nvPr/>
        </p:nvSpPr>
        <p:spPr bwMode="auto">
          <a:xfrm rot="1800000">
            <a:off x="579483" y="3969688"/>
            <a:ext cx="2153682" cy="2075556"/>
          </a:xfrm>
          <a:custGeom>
            <a:avLst/>
            <a:gdLst>
              <a:gd name="connsiteX0" fmla="*/ 1217613 w 1312863"/>
              <a:gd name="connsiteY0" fmla="*/ 641350 h 1265238"/>
              <a:gd name="connsiteX1" fmla="*/ 1312863 w 1312863"/>
              <a:gd name="connsiteY1" fmla="*/ 808038 h 1265238"/>
              <a:gd name="connsiteX2" fmla="*/ 1146175 w 1312863"/>
              <a:gd name="connsiteY2" fmla="*/ 906463 h 1265238"/>
              <a:gd name="connsiteX3" fmla="*/ 1098550 w 1312863"/>
              <a:gd name="connsiteY3" fmla="*/ 436563 h 1265238"/>
              <a:gd name="connsiteX4" fmla="*/ 1166813 w 1312863"/>
              <a:gd name="connsiteY4" fmla="*/ 555626 h 1265238"/>
              <a:gd name="connsiteX5" fmla="*/ 1060450 w 1312863"/>
              <a:gd name="connsiteY5" fmla="*/ 954088 h 1265238"/>
              <a:gd name="connsiteX6" fmla="*/ 939800 w 1312863"/>
              <a:gd name="connsiteY6" fmla="*/ 1025526 h 1265238"/>
              <a:gd name="connsiteX7" fmla="*/ 979488 w 1312863"/>
              <a:gd name="connsiteY7" fmla="*/ 227013 h 1265238"/>
              <a:gd name="connsiteX8" fmla="*/ 1047750 w 1312863"/>
              <a:gd name="connsiteY8" fmla="*/ 346076 h 1265238"/>
              <a:gd name="connsiteX9" fmla="*/ 850900 w 1312863"/>
              <a:gd name="connsiteY9" fmla="*/ 1077913 h 1265238"/>
              <a:gd name="connsiteX10" fmla="*/ 730250 w 1312863"/>
              <a:gd name="connsiteY10" fmla="*/ 1146176 h 1265238"/>
              <a:gd name="connsiteX11" fmla="*/ 854075 w 1312863"/>
              <a:gd name="connsiteY11" fmla="*/ 20638 h 1265238"/>
              <a:gd name="connsiteX12" fmla="*/ 927100 w 1312863"/>
              <a:gd name="connsiteY12" fmla="*/ 141288 h 1265238"/>
              <a:gd name="connsiteX13" fmla="*/ 646112 w 1312863"/>
              <a:gd name="connsiteY13" fmla="*/ 1196976 h 1265238"/>
              <a:gd name="connsiteX14" fmla="*/ 520700 w 1312863"/>
              <a:gd name="connsiteY14" fmla="*/ 1265238 h 1265238"/>
              <a:gd name="connsiteX15" fmla="*/ 461963 w 1312863"/>
              <a:gd name="connsiteY15" fmla="*/ 192087 h 1265238"/>
              <a:gd name="connsiteX16" fmla="*/ 581026 w 1312863"/>
              <a:gd name="connsiteY16" fmla="*/ 123825 h 1265238"/>
              <a:gd name="connsiteX17" fmla="*/ 333376 w 1312863"/>
              <a:gd name="connsiteY17" fmla="*/ 1038225 h 1265238"/>
              <a:gd name="connsiteX18" fmla="*/ 265113 w 1312863"/>
              <a:gd name="connsiteY18" fmla="*/ 919162 h 1265238"/>
              <a:gd name="connsiteX19" fmla="*/ 252413 w 1312863"/>
              <a:gd name="connsiteY19" fmla="*/ 312738 h 1265238"/>
              <a:gd name="connsiteX20" fmla="*/ 371475 w 1312863"/>
              <a:gd name="connsiteY20" fmla="*/ 244475 h 1265238"/>
              <a:gd name="connsiteX21" fmla="*/ 214313 w 1312863"/>
              <a:gd name="connsiteY21" fmla="*/ 830263 h 1265238"/>
              <a:gd name="connsiteX22" fmla="*/ 146051 w 1312863"/>
              <a:gd name="connsiteY22" fmla="*/ 709613 h 1265238"/>
              <a:gd name="connsiteX23" fmla="*/ 0 w 1312863"/>
              <a:gd name="connsiteY23" fmla="*/ 457200 h 1265238"/>
              <a:gd name="connsiteX24" fmla="*/ 166688 w 1312863"/>
              <a:gd name="connsiteY24" fmla="*/ 363538 h 1265238"/>
              <a:gd name="connsiteX25" fmla="*/ 93662 w 1312863"/>
              <a:gd name="connsiteY25" fmla="*/ 623888 h 1265238"/>
              <a:gd name="connsiteX26" fmla="*/ 785813 w 1312863"/>
              <a:gd name="connsiteY26" fmla="*/ 0 h 1265238"/>
              <a:gd name="connsiteX27" fmla="*/ 452437 w 1312863"/>
              <a:gd name="connsiteY27" fmla="*/ 1244600 h 1265238"/>
              <a:gd name="connsiteX28" fmla="*/ 384175 w 1312863"/>
              <a:gd name="connsiteY28" fmla="*/ 1123950 h 1265238"/>
              <a:gd name="connsiteX29" fmla="*/ 666750 w 1312863"/>
              <a:gd name="connsiteY29" fmla="*/ 73025 h 12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2863" h="1265238">
                <a:moveTo>
                  <a:pt x="1217613" y="641350"/>
                </a:moveTo>
                <a:lnTo>
                  <a:pt x="1312863" y="808038"/>
                </a:lnTo>
                <a:lnTo>
                  <a:pt x="1146175" y="906463"/>
                </a:lnTo>
                <a:close/>
                <a:moveTo>
                  <a:pt x="1098550" y="436563"/>
                </a:moveTo>
                <a:lnTo>
                  <a:pt x="1166813" y="555626"/>
                </a:lnTo>
                <a:lnTo>
                  <a:pt x="1060450" y="954088"/>
                </a:lnTo>
                <a:lnTo>
                  <a:pt x="939800" y="1025526"/>
                </a:lnTo>
                <a:close/>
                <a:moveTo>
                  <a:pt x="979488" y="227013"/>
                </a:moveTo>
                <a:lnTo>
                  <a:pt x="1047750" y="346076"/>
                </a:lnTo>
                <a:lnTo>
                  <a:pt x="850900" y="1077913"/>
                </a:lnTo>
                <a:lnTo>
                  <a:pt x="730250" y="1146176"/>
                </a:lnTo>
                <a:close/>
                <a:moveTo>
                  <a:pt x="854075" y="20638"/>
                </a:moveTo>
                <a:lnTo>
                  <a:pt x="927100" y="141288"/>
                </a:lnTo>
                <a:lnTo>
                  <a:pt x="646112" y="1196976"/>
                </a:lnTo>
                <a:lnTo>
                  <a:pt x="520700" y="1265238"/>
                </a:lnTo>
                <a:close/>
                <a:moveTo>
                  <a:pt x="461963" y="192087"/>
                </a:moveTo>
                <a:lnTo>
                  <a:pt x="581026" y="123825"/>
                </a:lnTo>
                <a:lnTo>
                  <a:pt x="333376" y="1038225"/>
                </a:lnTo>
                <a:lnTo>
                  <a:pt x="265113" y="919162"/>
                </a:lnTo>
                <a:close/>
                <a:moveTo>
                  <a:pt x="252413" y="312738"/>
                </a:moveTo>
                <a:lnTo>
                  <a:pt x="371475" y="244475"/>
                </a:lnTo>
                <a:lnTo>
                  <a:pt x="214313" y="830263"/>
                </a:lnTo>
                <a:lnTo>
                  <a:pt x="146051" y="709613"/>
                </a:lnTo>
                <a:close/>
                <a:moveTo>
                  <a:pt x="0" y="457200"/>
                </a:moveTo>
                <a:lnTo>
                  <a:pt x="166688" y="363538"/>
                </a:lnTo>
                <a:lnTo>
                  <a:pt x="93662" y="623888"/>
                </a:lnTo>
                <a:close/>
                <a:moveTo>
                  <a:pt x="785813" y="0"/>
                </a:moveTo>
                <a:lnTo>
                  <a:pt x="452437" y="1244600"/>
                </a:lnTo>
                <a:lnTo>
                  <a:pt x="384175" y="1123950"/>
                </a:lnTo>
                <a:lnTo>
                  <a:pt x="666750" y="73025"/>
                </a:lnTo>
                <a:close/>
              </a:path>
            </a:pathLst>
          </a:custGeom>
          <a:solidFill>
            <a:srgbClr val="748773">
              <a:alpha val="3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226EF-5B72-4D20-BD44-7666EF7BE1E8}"/>
              </a:ext>
            </a:extLst>
          </p:cNvPr>
          <p:cNvSpPr/>
          <p:nvPr/>
        </p:nvSpPr>
        <p:spPr>
          <a:xfrm>
            <a:off x="826718" y="1189973"/>
            <a:ext cx="10364696" cy="4387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350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34ED8-71E2-4234-8D61-C2DD1F1A2411}"/>
              </a:ext>
            </a:extLst>
          </p:cNvPr>
          <p:cNvSpPr txBox="1"/>
          <p:nvPr/>
        </p:nvSpPr>
        <p:spPr>
          <a:xfrm>
            <a:off x="1565250" y="1498881"/>
            <a:ext cx="4725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經營理念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0E272B-0F68-4F13-848E-25AD993AF8EC}"/>
              </a:ext>
            </a:extLst>
          </p:cNvPr>
          <p:cNvSpPr/>
          <p:nvPr/>
        </p:nvSpPr>
        <p:spPr>
          <a:xfrm flipH="1" flipV="1">
            <a:off x="5364518" y="1189972"/>
            <a:ext cx="5896743" cy="4387427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3B8ED-B356-4717-82DB-25F48F288038}"/>
              </a:ext>
            </a:extLst>
          </p:cNvPr>
          <p:cNvSpPr txBox="1"/>
          <p:nvPr/>
        </p:nvSpPr>
        <p:spPr>
          <a:xfrm>
            <a:off x="7516760" y="2247849"/>
            <a:ext cx="2949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D0DE47-E802-1C42-AD34-99A411F0B669}"/>
              </a:ext>
            </a:extLst>
          </p:cNvPr>
          <p:cNvSpPr txBox="1"/>
          <p:nvPr/>
        </p:nvSpPr>
        <p:spPr>
          <a:xfrm>
            <a:off x="1565250" y="2865324"/>
            <a:ext cx="9186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zh-TW" altLang="en-US" dirty="0"/>
              <a:t>：</a:t>
            </a:r>
            <a:r>
              <a:rPr lang="zh-TW" altLang="en-US" u="sng" dirty="0"/>
              <a:t>為後代留一點點東西，這是涵碧樓創始人，台灣鄉林集團賴正鎰董事長畢生的追求。</a:t>
            </a:r>
            <a:endParaRPr lang="en-US" altLang="zh-TW" u="sng" dirty="0"/>
          </a:p>
          <a:p>
            <a:pPr marL="114300" indent="0">
              <a:buNone/>
            </a:pPr>
            <a:endParaRPr lang="en-US" altLang="zh-TW" dirty="0"/>
          </a:p>
          <a:p>
            <a:pPr marL="114300"/>
            <a:r>
              <a:rPr lang="zh-TW" altLang="en-US" dirty="0"/>
              <a:t>：</a:t>
            </a:r>
            <a:r>
              <a:rPr lang="zh-TW" altLang="en-US" u="sng" dirty="0"/>
              <a:t>「涵碧樓最大的價值，不是貴在飲食、住宿費，而是在於無價的</a:t>
            </a:r>
            <a:r>
              <a:rPr lang="en-US" altLang="zh-TW" u="sng" dirty="0"/>
              <a:t>『</a:t>
            </a:r>
            <a:r>
              <a:rPr lang="zh-TW" altLang="en-US" u="sng" dirty="0"/>
              <a:t>六感之美</a:t>
            </a:r>
            <a:r>
              <a:rPr lang="en-US" altLang="zh-TW" u="sng" dirty="0"/>
              <a:t>』</a:t>
            </a:r>
            <a:r>
              <a:rPr lang="zh-TW" altLang="en-US" u="sng" dirty="0"/>
              <a:t>。」</a:t>
            </a:r>
            <a:endParaRPr lang="en-US" altLang="zh-TW" u="sng" dirty="0"/>
          </a:p>
          <a:p>
            <a:pPr marL="114300" indent="0">
              <a:buNone/>
            </a:pPr>
            <a:endParaRPr lang="en-US" altLang="zh-TW" dirty="0"/>
          </a:p>
          <a:p>
            <a:pPr marL="114300"/>
            <a:r>
              <a:rPr lang="zh-TW" altLang="en-US" dirty="0"/>
              <a:t>：</a:t>
            </a:r>
            <a:r>
              <a:rPr lang="zh-TW" altLang="en-US" u="sng" dirty="0"/>
              <a:t>「除了品牌故事之外，定價策略及行銷訴求也很重要，我要做的是讓客人在涵碧樓      </a:t>
            </a:r>
            <a:r>
              <a:rPr lang="en-US" altLang="zh-TW" u="sng" dirty="0"/>
              <a:t> </a:t>
            </a:r>
            <a:r>
              <a:rPr lang="zh-TW" altLang="en-US" u="sng" dirty="0"/>
              <a:t>看不到不想看的人，聽不到不想聽的聲音，要打動頂級客人，就是做他們做不到的，給他有錢也買不到的生活體驗！」</a:t>
            </a:r>
            <a:endParaRPr kumimoji="1"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868377961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806446" y="1240190"/>
            <a:ext cx="4768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用戶輪廓（總覽）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E7BD32B7-D342-DF45-B0F4-42027EFC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17" y="2254633"/>
            <a:ext cx="6426064" cy="3844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8867565" y="5301642"/>
            <a:ext cx="2143980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跳出率為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31.41%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F9D15C9-D503-CE4E-A0B1-ABC0CC2209C1}"/>
              </a:ext>
            </a:extLst>
          </p:cNvPr>
          <p:cNvSpPr/>
          <p:nvPr/>
        </p:nvSpPr>
        <p:spPr>
          <a:xfrm>
            <a:off x="5369524" y="2099792"/>
            <a:ext cx="1770312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F349832-C55F-D144-95DE-330F101957ED}"/>
              </a:ext>
            </a:extLst>
          </p:cNvPr>
          <p:cNvSpPr/>
          <p:nvPr/>
        </p:nvSpPr>
        <p:spPr>
          <a:xfrm>
            <a:off x="572717" y="4403358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085367F-9879-8C42-A6CF-8E9E6D4D1A6D}"/>
              </a:ext>
            </a:extLst>
          </p:cNvPr>
          <p:cNvSpPr/>
          <p:nvPr/>
        </p:nvSpPr>
        <p:spPr>
          <a:xfrm>
            <a:off x="572717" y="4980255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4462533-6A0C-7047-AEAB-21284AF543CB}"/>
              </a:ext>
            </a:extLst>
          </p:cNvPr>
          <p:cNvSpPr/>
          <p:nvPr/>
        </p:nvSpPr>
        <p:spPr>
          <a:xfrm>
            <a:off x="2776756" y="4976643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5C9E354-B799-8F42-ACAD-EE768D1A6A0E}"/>
              </a:ext>
            </a:extLst>
          </p:cNvPr>
          <p:cNvSpPr/>
          <p:nvPr/>
        </p:nvSpPr>
        <p:spPr>
          <a:xfrm>
            <a:off x="1701616" y="5569371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A076E6-88C1-D44B-93BE-3E8580B01296}"/>
              </a:ext>
            </a:extLst>
          </p:cNvPr>
          <p:cNvSpPr txBox="1"/>
          <p:nvPr/>
        </p:nvSpPr>
        <p:spPr>
          <a:xfrm>
            <a:off x="8486788" y="2020483"/>
            <a:ext cx="2358259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2019/07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至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2019/11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3691556-A3A6-884B-B3F9-4A204B2C061E}"/>
              </a:ext>
            </a:extLst>
          </p:cNvPr>
          <p:cNvSpPr txBox="1"/>
          <p:nvPr/>
        </p:nvSpPr>
        <p:spPr>
          <a:xfrm>
            <a:off x="8520750" y="2676885"/>
            <a:ext cx="2286467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User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約為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8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萬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千人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4A86573-53CB-C04E-8961-8EEC61320109}"/>
              </a:ext>
            </a:extLst>
          </p:cNvPr>
          <p:cNvSpPr txBox="1"/>
          <p:nvPr/>
        </p:nvSpPr>
        <p:spPr>
          <a:xfrm>
            <a:off x="7760090" y="3358289"/>
            <a:ext cx="3807788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每個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User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平均工作階段數為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1.35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2674D33-E93C-D64E-9A97-E2DA62DE50E0}"/>
              </a:ext>
            </a:extLst>
          </p:cNvPr>
          <p:cNvSpPr txBox="1"/>
          <p:nvPr/>
        </p:nvSpPr>
        <p:spPr>
          <a:xfrm>
            <a:off x="7951967" y="3996007"/>
            <a:ext cx="3613821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每個工作階段平均瀏覽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5.36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頁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EC92014-64BF-D54A-BDDC-175B965AF018}"/>
              </a:ext>
            </a:extLst>
          </p:cNvPr>
          <p:cNvSpPr txBox="1"/>
          <p:nvPr/>
        </p:nvSpPr>
        <p:spPr>
          <a:xfrm>
            <a:off x="8296304" y="4648436"/>
            <a:ext cx="2964960" cy="400110"/>
          </a:xfrm>
          <a:prstGeom prst="rect">
            <a:avLst/>
          </a:prstGeom>
          <a:solidFill>
            <a:srgbClr val="FFE6D5">
              <a:alpha val="89804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工作階段時間約為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分鐘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0B0E843-DB32-E941-A93E-8D189118BB5E}"/>
              </a:ext>
            </a:extLst>
          </p:cNvPr>
          <p:cNvSpPr/>
          <p:nvPr/>
        </p:nvSpPr>
        <p:spPr>
          <a:xfrm>
            <a:off x="572717" y="5569371"/>
            <a:ext cx="1008993" cy="54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860408259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600879" y="1088377"/>
            <a:ext cx="4768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用戶輪廓（總覽）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7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51A8044-6D90-2346-BBA2-3DD77FDA0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32" y="1893786"/>
            <a:ext cx="8673816" cy="4634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24E0B5E-81D2-CF47-9776-3B1B00E95A39}"/>
              </a:ext>
            </a:extLst>
          </p:cNvPr>
          <p:cNvSpPr txBox="1"/>
          <p:nvPr/>
        </p:nvSpPr>
        <p:spPr>
          <a:xfrm>
            <a:off x="6531873" y="426727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</a:rPr>
              <a:t>回訪者</a:t>
            </a:r>
            <a:endParaRPr kumimoji="1"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2B4070-8FB0-CA45-BA77-41A99CC8F45D}"/>
              </a:ext>
            </a:extLst>
          </p:cNvPr>
          <p:cNvSpPr txBox="1"/>
          <p:nvPr/>
        </p:nvSpPr>
        <p:spPr>
          <a:xfrm>
            <a:off x="7803657" y="426727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solidFill>
                  <a:srgbClr val="00B050"/>
                </a:solidFill>
              </a:rPr>
              <a:t>新訪客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6709101" y="4711720"/>
            <a:ext cx="5073539" cy="1323439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TW" altLang="en-US" sz="2000" dirty="0" smtClean="0">
                <a:latin typeface="Heiti SC Medium" pitchFamily="2" charset="-128"/>
                <a:ea typeface="Heiti SC Medium" pitchFamily="2" charset="-128"/>
              </a:rPr>
              <a:t>將使用者分為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回訪客及新訪客，在單次工作階段頁數的部分，新訪客比回訪客來得多，但工作階段時間長度回訪者則比新訪客來的久，跳出率回訪者比新訪客高。</a:t>
            </a:r>
          </a:p>
        </p:txBody>
      </p:sp>
    </p:spTree>
    <p:extLst>
      <p:ext uri="{BB962C8B-B14F-4D97-AF65-F5344CB8AC3E}">
        <p14:creationId xmlns:p14="http://schemas.microsoft.com/office/powerpoint/2010/main" val="1113533217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600879" y="1119665"/>
            <a:ext cx="4768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用戶輪廓（總覽）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8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6052457" y="830174"/>
            <a:ext cx="5300658" cy="1015663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新訪客可以看出，其實多數人在第一次瀏覽網站時，都並沒有做出下單的動作，這是我們做網站流程優化，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可以挑戰的一點。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4C39FECA-0106-1248-87A3-4EDCAC542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91" y="2221430"/>
            <a:ext cx="10426423" cy="359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7B6B7C1-61EC-9446-B723-505485CFFB3D}"/>
              </a:ext>
            </a:extLst>
          </p:cNvPr>
          <p:cNvSpPr/>
          <p:nvPr/>
        </p:nvSpPr>
        <p:spPr>
          <a:xfrm>
            <a:off x="10058400" y="5271305"/>
            <a:ext cx="1202864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9551280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353248" y="1096592"/>
            <a:ext cx="5536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Xingkai TC" panose="02010600040101010101" pitchFamily="2" charset="-120"/>
                <a:ea typeface="Xingkai TC" panose="02010600040101010101" pitchFamily="2" charset="-120"/>
              </a:rPr>
              <a:t>用戶輪廓（年齡及性別）</a:t>
            </a:r>
            <a:endParaRPr lang="en-US" altLang="zh-CN" sz="4000" b="1" dirty="0">
              <a:solidFill>
                <a:schemeClr val="bg1"/>
              </a:solidFill>
              <a:latin typeface="Xingkai TC" panose="02010600040101010101" pitchFamily="2" charset="-120"/>
              <a:ea typeface="Xingkai TC" panose="02010600040101010101" pitchFamily="2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9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65A61A-4419-C843-A1F8-0252CD30D5EA}"/>
              </a:ext>
            </a:extLst>
          </p:cNvPr>
          <p:cNvSpPr txBox="1"/>
          <p:nvPr/>
        </p:nvSpPr>
        <p:spPr>
          <a:xfrm>
            <a:off x="6530327" y="2309702"/>
            <a:ext cx="5300658" cy="1323439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25-34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為主要收入年齡層，</a:t>
            </a:r>
            <a:endParaRPr kumimoji="1" lang="en-US" altLang="zh-CN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但看收益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/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交易次數，發現最高為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34-44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年齡層，單次交易約莫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萬元左右，而其餘約莫為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萬元，可以推論</a:t>
            </a:r>
            <a:r>
              <a:rPr kumimoji="1" lang="en-US" altLang="zh-CN" sz="2000" dirty="0">
                <a:latin typeface="Heiti SC Medium" pitchFamily="2" charset="-128"/>
                <a:ea typeface="Heiti SC Medium" pitchFamily="2" charset="-128"/>
              </a:rPr>
              <a:t>34-44</a:t>
            </a:r>
            <a:r>
              <a:rPr kumimoji="1" lang="zh-CN" altLang="en-US" sz="2000" dirty="0">
                <a:latin typeface="Heiti SC Medium" pitchFamily="2" charset="-128"/>
                <a:ea typeface="Heiti SC Medium" pitchFamily="2" charset="-128"/>
              </a:rPr>
              <a:t>主要為家庭出遊。</a:t>
            </a:r>
            <a:endParaRPr kumimoji="1" lang="en-US" altLang="zh-CN" sz="2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24E156CB-DEEA-4C4B-A26E-88B33FBF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50" y="1941711"/>
            <a:ext cx="5551708" cy="227973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AFF675B-AEA3-1C40-8067-2727E1135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84" y="4323716"/>
            <a:ext cx="7219130" cy="2381245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5E9F66-F0C2-E843-AD14-A1894D827A66}"/>
              </a:ext>
            </a:extLst>
          </p:cNvPr>
          <p:cNvSpPr txBox="1"/>
          <p:nvPr/>
        </p:nvSpPr>
        <p:spPr>
          <a:xfrm>
            <a:off x="7769467" y="4998987"/>
            <a:ext cx="4105027" cy="707886"/>
          </a:xfrm>
          <a:prstGeom prst="rect">
            <a:avLst/>
          </a:prstGeom>
          <a:solidFill>
            <a:srgbClr val="FFE6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性別來看，女性比男性來得多，</a:t>
            </a:r>
            <a:endParaRPr kumimoji="1"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單次交易收益來看，男生比女生多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3591C1A-D947-1B46-9ADD-1D16645EB298}"/>
              </a:ext>
            </a:extLst>
          </p:cNvPr>
          <p:cNvSpPr/>
          <p:nvPr/>
        </p:nvSpPr>
        <p:spPr>
          <a:xfrm>
            <a:off x="363274" y="3120323"/>
            <a:ext cx="5806038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4983185-DB83-494A-AE5F-D60B7B869A61}"/>
              </a:ext>
            </a:extLst>
          </p:cNvPr>
          <p:cNvSpPr/>
          <p:nvPr/>
        </p:nvSpPr>
        <p:spPr>
          <a:xfrm>
            <a:off x="5654054" y="6222604"/>
            <a:ext cx="1624859" cy="45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1965191527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视频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xyFxyCqRF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xyFxyCqRF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xyFxyCqRFE"/>
</p:tagLst>
</file>

<file path=ppt/theme/theme1.xml><?xml version="1.0" encoding="utf-8"?>
<a:theme xmlns:a="http://schemas.openxmlformats.org/drawingml/2006/main" name="Office Theme">
  <a:themeElements>
    <a:clrScheme name="Splash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68A5"/>
      </a:accent1>
      <a:accent2>
        <a:srgbClr val="48A1FA"/>
      </a:accent2>
      <a:accent3>
        <a:srgbClr val="2ECCE4"/>
      </a:accent3>
      <a:accent4>
        <a:srgbClr val="EE589E"/>
      </a:accent4>
      <a:accent5>
        <a:srgbClr val="FF974E"/>
      </a:accent5>
      <a:accent6>
        <a:srgbClr val="CC56C4"/>
      </a:accent6>
      <a:hlink>
        <a:srgbClr val="0563C1"/>
      </a:hlink>
      <a:folHlink>
        <a:srgbClr val="954F72"/>
      </a:folHlink>
    </a:clrScheme>
    <a:fontScheme name="Custom 11">
      <a:majorFont>
        <a:latin typeface="Robot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6037</TotalTime>
  <Words>3077</Words>
  <Application>Microsoft Office PowerPoint</Application>
  <PresentationFormat>寬螢幕</PresentationFormat>
  <Paragraphs>312</Paragraphs>
  <Slides>43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20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64" baseType="lpstr">
      <vt:lpstr>Bebas</vt:lpstr>
      <vt:lpstr>等线</vt:lpstr>
      <vt:lpstr>Gill Sans</vt:lpstr>
      <vt:lpstr>Heiti SC Medium</vt:lpstr>
      <vt:lpstr>Hiragino Sans GB W3</vt:lpstr>
      <vt:lpstr>Lato</vt:lpstr>
      <vt:lpstr>Liberation Sans</vt:lpstr>
      <vt:lpstr>微软雅黑</vt:lpstr>
      <vt:lpstr>Open Sans</vt:lpstr>
      <vt:lpstr>Roboto Black</vt:lpstr>
      <vt:lpstr>Xingkai TC</vt:lpstr>
      <vt:lpstr>方正正纤黑简体</vt:lpstr>
      <vt:lpstr>方正正准黑简体</vt:lpstr>
      <vt:lpstr>新細明體</vt:lpstr>
      <vt:lpstr>Arial</vt:lpstr>
      <vt:lpstr>Roboto</vt:lpstr>
      <vt:lpstr>Roboto Light</vt:lpstr>
      <vt:lpstr>Segoe UI</vt:lpstr>
      <vt:lpstr>Wingdings</vt:lpstr>
      <vt:lpstr>Wingdings 2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a05170145@outlook.com</cp:lastModifiedBy>
  <cp:revision>277</cp:revision>
  <dcterms:created xsi:type="dcterms:W3CDTF">2018-05-03T11:49:28Z</dcterms:created>
  <dcterms:modified xsi:type="dcterms:W3CDTF">2020-01-05T08:14:08Z</dcterms:modified>
</cp:coreProperties>
</file>